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0" r:id="rId5"/>
  </p:sldMasterIdLst>
  <p:notesMasterIdLst>
    <p:notesMasterId r:id="rId30"/>
  </p:notesMasterIdLst>
  <p:sldIdLst>
    <p:sldId id="258" r:id="rId6"/>
    <p:sldId id="334" r:id="rId7"/>
    <p:sldId id="341" r:id="rId8"/>
    <p:sldId id="406" r:id="rId9"/>
    <p:sldId id="412" r:id="rId10"/>
    <p:sldId id="413" r:id="rId11"/>
    <p:sldId id="398" r:id="rId12"/>
    <p:sldId id="394" r:id="rId13"/>
    <p:sldId id="395" r:id="rId14"/>
    <p:sldId id="397" r:id="rId15"/>
    <p:sldId id="361" r:id="rId16"/>
    <p:sldId id="362" r:id="rId17"/>
    <p:sldId id="364" r:id="rId18"/>
    <p:sldId id="399" r:id="rId19"/>
    <p:sldId id="352" r:id="rId20"/>
    <p:sldId id="401" r:id="rId21"/>
    <p:sldId id="410" r:id="rId22"/>
    <p:sldId id="411" r:id="rId23"/>
    <p:sldId id="335" r:id="rId24"/>
    <p:sldId id="336" r:id="rId25"/>
    <p:sldId id="389" r:id="rId26"/>
    <p:sldId id="390" r:id="rId27"/>
    <p:sldId id="316" r:id="rId28"/>
    <p:sldId id="368"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2" userDrawn="1">
          <p15:clr>
            <a:srgbClr val="A4A3A4"/>
          </p15:clr>
        </p15:guide>
        <p15:guide id="2" pos="2880">
          <p15:clr>
            <a:srgbClr val="A4A3A4"/>
          </p15:clr>
        </p15:guide>
        <p15:guide id="3" pos="96" userDrawn="1">
          <p15:clr>
            <a:srgbClr val="A4A3A4"/>
          </p15:clr>
        </p15:guide>
        <p15:guide id="4" pos="56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20DB0D-7038-B2F8-1ED5-5101BF12FD86}" name="Hatten, Timothy D" initials="HD" userId="S::thatten@usgs.gov::0982f633-7886-434f-98b5-dd4346705d36" providerId="AD"/>
  <p188:author id="{446E4628-82F3-7DC7-C415-5CF446EF22E3}" name="Picotte, Joshua (Contractor)" initials="PJ(" userId="S::jpicotte@contractor.usgs.gov::0919325d-80e2-4779-b739-457416c84f07" providerId="AD"/>
  <p188:author id="{A9F61630-9F22-B0E7-AA8F-8241BBE57AEA}" name="Sathyachandran, Sanath (Contractor)" initials="SS(" userId="S::ssathyachandran@contractor.usgs.gov::7f1013b2-f721-4fa7-be57-43547390e98d" providerId="AD"/>
  <p188:author id="{DDF6BFBE-902E-CCA9-AB42-2473EB26BB95}" name="Zhou, Qiang (Contractor)" initials="ZQ(" userId="S::qzhou@contractor.usgs.gov::2e86c6e1-29de-4718-949f-a5b262f0c2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thyachandran, Sanath (Contractor)" initials="SS(" lastIdx="7" clrIdx="0">
    <p:extLst>
      <p:ext uri="{19B8F6BF-5375-455C-9EA6-DF929625EA0E}">
        <p15:presenceInfo xmlns:p15="http://schemas.microsoft.com/office/powerpoint/2012/main" userId="S::ssathyachandran@contractor.usgs.gov::7f1013b2-f721-4fa7-be57-43547390e98d" providerId="AD"/>
      </p:ext>
    </p:extLst>
  </p:cmAuthor>
  <p:cmAuthor id="2" name="Jin, Suming" initials="JS" lastIdx="6" clrIdx="1">
    <p:extLst>
      <p:ext uri="{19B8F6BF-5375-455C-9EA6-DF929625EA0E}">
        <p15:presenceInfo xmlns:p15="http://schemas.microsoft.com/office/powerpoint/2012/main" userId="S::sjin@contractor.usgs.gov::1381ea00-b65f-4810-8228-aee8beb64c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7" autoAdjust="0"/>
    <p:restoredTop sz="86405" autoAdjust="0"/>
  </p:normalViewPr>
  <p:slideViewPr>
    <p:cSldViewPr snapToGrid="0" snapToObjects="1">
      <p:cViewPr varScale="1">
        <p:scale>
          <a:sx n="97" d="100"/>
          <a:sy n="97" d="100"/>
        </p:scale>
        <p:origin x="930" y="72"/>
      </p:cViewPr>
      <p:guideLst>
        <p:guide orient="horz" pos="1572"/>
        <p:guide pos="2880"/>
        <p:guide pos="96"/>
        <p:guide pos="5664"/>
      </p:guideLst>
    </p:cSldViewPr>
  </p:slideViewPr>
  <p:outlineViewPr>
    <p:cViewPr>
      <p:scale>
        <a:sx n="33" d="100"/>
        <a:sy n="33" d="100"/>
      </p:scale>
      <p:origin x="0" y="-3216"/>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11/17/2022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a:t>
            </a:fld>
            <a:endParaRPr lang="en-US"/>
          </a:p>
        </p:txBody>
      </p:sp>
    </p:spTree>
    <p:extLst>
      <p:ext uri="{BB962C8B-B14F-4D97-AF65-F5344CB8AC3E}">
        <p14:creationId xmlns:p14="http://schemas.microsoft.com/office/powerpoint/2010/main" val="68032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definition of change using Brian’s talk (Mag of change/</a:t>
            </a:r>
            <a:r>
              <a:rPr lang="en-US" dirty="0" err="1"/>
              <a:t>sev</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LANDFIRE’s disturbance products reflect abrupt inter-annual changes originating from either human or natural incidents but also include agency-submitted “Events” that capture vegetation/fuel treatment activity</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a:t>
            </a:fld>
            <a:endParaRPr lang="en-US"/>
          </a:p>
        </p:txBody>
      </p:sp>
    </p:spTree>
    <p:extLst>
      <p:ext uri="{BB962C8B-B14F-4D97-AF65-F5344CB8AC3E}">
        <p14:creationId xmlns:p14="http://schemas.microsoft.com/office/powerpoint/2010/main" val="111147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5</a:t>
            </a:fld>
            <a:endParaRPr lang="en-US"/>
          </a:p>
        </p:txBody>
      </p:sp>
    </p:spTree>
    <p:extLst>
      <p:ext uri="{BB962C8B-B14F-4D97-AF65-F5344CB8AC3E}">
        <p14:creationId xmlns:p14="http://schemas.microsoft.com/office/powerpoint/2010/main" val="130823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to parameterize spatial context ?</a:t>
            </a:r>
          </a:p>
        </p:txBody>
      </p:sp>
      <p:sp>
        <p:nvSpPr>
          <p:cNvPr id="4" name="Slide Number Placeholder 3"/>
          <p:cNvSpPr>
            <a:spLocks noGrp="1"/>
          </p:cNvSpPr>
          <p:nvPr>
            <p:ph type="sldNum" sz="quarter" idx="5"/>
          </p:nvPr>
        </p:nvSpPr>
        <p:spPr/>
        <p:txBody>
          <a:bodyPr/>
          <a:lstStyle/>
          <a:p>
            <a:fld id="{7D5CB47A-5BAF-5847-8462-8E087781F250}" type="slidenum">
              <a:rPr lang="en-US" smtClean="0"/>
              <a:pPr/>
              <a:t>6</a:t>
            </a:fld>
            <a:endParaRPr lang="en-US"/>
          </a:p>
        </p:txBody>
      </p:sp>
    </p:spTree>
    <p:extLst>
      <p:ext uri="{BB962C8B-B14F-4D97-AF65-F5344CB8AC3E}">
        <p14:creationId xmlns:p14="http://schemas.microsoft.com/office/powerpoint/2010/main" val="160327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13</a:t>
            </a:fld>
            <a:endParaRPr lang="en-US"/>
          </a:p>
        </p:txBody>
      </p:sp>
    </p:spTree>
    <p:extLst>
      <p:ext uri="{BB962C8B-B14F-4D97-AF65-F5344CB8AC3E}">
        <p14:creationId xmlns:p14="http://schemas.microsoft.com/office/powerpoint/2010/main" val="281129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20</a:t>
            </a:fld>
            <a:endParaRPr lang="en-US"/>
          </a:p>
        </p:txBody>
      </p:sp>
    </p:spTree>
    <p:extLst>
      <p:ext uri="{BB962C8B-B14F-4D97-AF65-F5344CB8AC3E}">
        <p14:creationId xmlns:p14="http://schemas.microsoft.com/office/powerpoint/2010/main" val="396425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apple-system"/>
              </a:rPr>
              <a:t>We do a review of each other's work, the reviewer sends a list of items they feel are incorrect. The mapper then looks at the reviewer's response and has the ultimate decision whether to accept or reject their advice. Usually it's accepted but if there are questions then they reach out. It has a lot to do with experience. First time mappers need a lot of help, but as their experience grows there is usually less to fix. We haven't done a statistical comparison.</a:t>
            </a:r>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22</a:t>
            </a:fld>
            <a:endParaRPr lang="en-US"/>
          </a:p>
        </p:txBody>
      </p:sp>
    </p:spTree>
    <p:extLst>
      <p:ext uri="{BB962C8B-B14F-4D97-AF65-F5344CB8AC3E}">
        <p14:creationId xmlns:p14="http://schemas.microsoft.com/office/powerpoint/2010/main" val="288235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23</a:t>
            </a:fld>
            <a:endParaRPr lang="en-US"/>
          </a:p>
        </p:txBody>
      </p:sp>
    </p:spTree>
    <p:extLst>
      <p:ext uri="{BB962C8B-B14F-4D97-AF65-F5344CB8AC3E}">
        <p14:creationId xmlns:p14="http://schemas.microsoft.com/office/powerpoint/2010/main" val="368171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14313" y="1020763"/>
            <a:ext cx="8675687" cy="3257550"/>
          </a:xfrm>
          <a:prstGeom prst="rect">
            <a:avLst/>
          </a:prstGeom>
        </p:spPr>
        <p:txBody>
          <a:bodyPr/>
          <a:lstStyle>
            <a:lvl1pPr>
              <a:defRPr b="1">
                <a:solidFill>
                  <a:schemeClr val="tx1"/>
                </a:solidFill>
                <a:latin typeface="Arial" panose="020B0604020202020204" pitchFamily="34" charset="0"/>
                <a:cs typeface="Arial" panose="020B0604020202020204" pitchFamily="34" charset="0"/>
              </a:defRPr>
            </a:lvl1pPr>
            <a:lvl2pPr>
              <a:defRPr b="1">
                <a:solidFill>
                  <a:schemeClr val="tx1"/>
                </a:solidFill>
                <a:latin typeface="Arial" panose="020B0604020202020204" pitchFamily="34" charset="0"/>
                <a:cs typeface="Arial" panose="020B0604020202020204" pitchFamily="34" charset="0"/>
              </a:defRPr>
            </a:lvl2pPr>
            <a:lvl3pPr>
              <a:defRPr b="1">
                <a:solidFill>
                  <a:schemeClr val="tx1"/>
                </a:solidFill>
                <a:latin typeface="Arial" panose="020B0604020202020204" pitchFamily="34" charset="0"/>
                <a:cs typeface="Arial" panose="020B0604020202020204" pitchFamily="34" charset="0"/>
              </a:defRPr>
            </a:lvl3pPr>
            <a:lvl4pPr>
              <a:defRPr b="1">
                <a:solidFill>
                  <a:schemeClr val="tx1"/>
                </a:solidFill>
                <a:latin typeface="Arial" panose="020B0604020202020204" pitchFamily="34" charset="0"/>
                <a:cs typeface="Arial" panose="020B0604020202020204" pitchFamily="34" charset="0"/>
              </a:defRPr>
            </a:lvl4pPr>
            <a:lvl5pPr>
              <a:defRPr b="1">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10312" y="220257"/>
            <a:ext cx="8675687" cy="372410"/>
          </a:xfrm>
          <a:prstGeom prst="rect">
            <a:avLst/>
          </a:prstGeom>
        </p:spPr>
        <p:txBody>
          <a:bodyPr lIns="54864" tIns="54864" bIns="54864"/>
          <a:lstStyle>
            <a:lvl1pPr marL="0" indent="0">
              <a:lnSpc>
                <a:spcPts val="2840"/>
              </a:lnSpc>
              <a:spcBef>
                <a:spcPts val="0"/>
              </a:spcBef>
              <a:buFontTx/>
              <a:buNone/>
              <a:defRPr sz="3200" b="1" i="0" baseline="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a:t>
            </a:r>
          </a:p>
        </p:txBody>
      </p:sp>
      <p:sp>
        <p:nvSpPr>
          <p:cNvPr id="10" name="Text Placeholder 9">
            <a:extLst>
              <a:ext uri="{FF2B5EF4-FFF2-40B4-BE49-F238E27FC236}">
                <a16:creationId xmlns:a16="http://schemas.microsoft.com/office/drawing/2014/main" id="{BAF5F4FA-6398-1540-9159-608D1F049559}"/>
              </a:ext>
            </a:extLst>
          </p:cNvPr>
          <p:cNvSpPr>
            <a:spLocks noGrp="1"/>
          </p:cNvSpPr>
          <p:nvPr>
            <p:ph type="body" sz="quarter" idx="12" hasCustomPrompt="1"/>
          </p:nvPr>
        </p:nvSpPr>
        <p:spPr>
          <a:xfrm>
            <a:off x="210312" y="592667"/>
            <a:ext cx="8674926" cy="245966"/>
          </a:xfrm>
          <a:prstGeom prst="rect">
            <a:avLst/>
          </a:prstGeom>
        </p:spPr>
        <p:txBody>
          <a:bodyPr tIns="0" bIns="0"/>
          <a:lstStyle>
            <a:lvl1pPr marL="0" indent="0">
              <a:buFontTx/>
              <a:buNone/>
              <a:defRPr sz="1800" b="1" i="1">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Subhead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8465-1A17-42A5-8BEE-AD2EE8D7D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69CFC-C4C3-4815-A411-594DEA6150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D87B7-A5DF-44A5-8378-553516823E84}"/>
              </a:ext>
            </a:extLst>
          </p:cNvPr>
          <p:cNvSpPr>
            <a:spLocks noGrp="1"/>
          </p:cNvSpPr>
          <p:nvPr>
            <p:ph type="dt" sz="half" idx="10"/>
          </p:nvPr>
        </p:nvSpPr>
        <p:spPr/>
        <p:txBody>
          <a:bodyPr/>
          <a:lstStyle/>
          <a:p>
            <a:fld id="{7DCCA705-6666-4451-A9A4-3C7138C9CD73}" type="datetimeFigureOut">
              <a:rPr lang="en-US" smtClean="0"/>
              <a:t>11/17/2022</a:t>
            </a:fld>
            <a:endParaRPr lang="en-US"/>
          </a:p>
        </p:txBody>
      </p:sp>
      <p:sp>
        <p:nvSpPr>
          <p:cNvPr id="5" name="Footer Placeholder 4">
            <a:extLst>
              <a:ext uri="{FF2B5EF4-FFF2-40B4-BE49-F238E27FC236}">
                <a16:creationId xmlns:a16="http://schemas.microsoft.com/office/drawing/2014/main" id="{76BD2989-CFB3-4926-B125-FAB2CEFCD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AB838-9E78-413B-998B-0F2B2F11D6F9}"/>
              </a:ext>
            </a:extLst>
          </p:cNvPr>
          <p:cNvSpPr>
            <a:spLocks noGrp="1"/>
          </p:cNvSpPr>
          <p:nvPr>
            <p:ph type="sldNum" sz="quarter" idx="12"/>
          </p:nvPr>
        </p:nvSpPr>
        <p:spPr/>
        <p:txBody>
          <a:bodyPr/>
          <a:lstStyle/>
          <a:p>
            <a:fld id="{52F179E0-1434-42A4-85CA-3B6751706CC0}" type="slidenum">
              <a:rPr lang="en-US" smtClean="0"/>
              <a:t>‹#›</a:t>
            </a:fld>
            <a:endParaRPr lang="en-US"/>
          </a:p>
        </p:txBody>
      </p:sp>
    </p:spTree>
    <p:extLst>
      <p:ext uri="{BB962C8B-B14F-4D97-AF65-F5344CB8AC3E}">
        <p14:creationId xmlns:p14="http://schemas.microsoft.com/office/powerpoint/2010/main" val="477365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7F6D72AD-2764-4111-BDFE-10A82EE429B2}"/>
              </a:ext>
            </a:extLst>
          </p:cNvPr>
          <p:cNvPicPr>
            <a:picLocks noChangeAspect="1"/>
          </p:cNvPicPr>
          <p:nvPr userDrawn="1"/>
        </p:nvPicPr>
        <p:blipFill>
          <a:blip r:embed="rId3"/>
          <a:stretch>
            <a:fillRect/>
          </a:stretch>
        </p:blipFill>
        <p:spPr>
          <a:xfrm>
            <a:off x="6763" y="0"/>
            <a:ext cx="9130473"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201420" y="904058"/>
            <a:ext cx="8744872"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userDrawn="1"/>
        </p:nvSpPr>
        <p:spPr>
          <a:xfrm>
            <a:off x="8559796" y="4674483"/>
            <a:ext cx="450638" cy="307777"/>
          </a:xfrm>
          <a:prstGeom prst="rect">
            <a:avLst/>
          </a:prstGeom>
          <a:noFill/>
          <a:ln>
            <a:noFill/>
          </a:ln>
        </p:spPr>
        <p:txBody>
          <a:bodyPr wrap="square" rtlCol="0">
            <a:spAutoFit/>
          </a:bodyPr>
          <a:lstStyle/>
          <a:p>
            <a:pPr algn="r"/>
            <a:fld id="{03610961-D6F9-084D-B4EB-1F6333E61954}" type="slidenum">
              <a:rPr lang="en-US" sz="1400" smtClean="0">
                <a:solidFill>
                  <a:schemeClr val="bg1"/>
                </a:solidFill>
                <a:latin typeface="Arial" charset="0"/>
                <a:ea typeface="Arial" charset="0"/>
                <a:cs typeface="Arial" charset="0"/>
              </a:rPr>
              <a:pPr algn="r"/>
              <a:t>‹#›</a:t>
            </a:fld>
            <a:endParaRPr lang="en-US" sz="1400" dirty="0">
              <a:solidFill>
                <a:schemeClr val="bg1"/>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FF8402-9EE2-4E0F-B5A9-1F113E2B82CC}"/>
              </a:ext>
            </a:extLst>
          </p:cNvPr>
          <p:cNvSpPr txBox="1"/>
          <p:nvPr/>
        </p:nvSpPr>
        <p:spPr>
          <a:xfrm>
            <a:off x="119743" y="2495550"/>
            <a:ext cx="8508522" cy="2633413"/>
          </a:xfrm>
          <a:prstGeom prst="rect">
            <a:avLst/>
          </a:prstGeom>
          <a:noFill/>
        </p:spPr>
        <p:txBody>
          <a:bodyPr wrap="square" lIns="91440" tIns="45720" rIns="91440" bIns="45720" anchor="t">
            <a:spAutoFit/>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highlight>
                  <a:srgbClr val="C0C0C0"/>
                </a:highlight>
                <a:latin typeface="Calibri"/>
                <a:ea typeface="Calibri" panose="020F0502020204030204" pitchFamily="34" charset="0"/>
                <a:cs typeface="Times New Roman"/>
              </a:rPr>
              <a:t>Sanath Sathyachandran Kumar</a:t>
            </a:r>
            <a:r>
              <a:rPr lang="en-US" sz="1200" baseline="30000" dirty="0">
                <a:effectLst/>
                <a:highlight>
                  <a:srgbClr val="C0C0C0"/>
                </a:highlight>
                <a:latin typeface="Calibri"/>
                <a:ea typeface="Calibri" panose="020F0502020204030204" pitchFamily="34" charset="0"/>
                <a:cs typeface="Times New Roman"/>
              </a:rPr>
              <a:t>1*</a:t>
            </a:r>
            <a:r>
              <a:rPr lang="en-US" sz="1200" dirty="0">
                <a:effectLst/>
                <a:highlight>
                  <a:srgbClr val="C0C0C0"/>
                </a:highlight>
                <a:latin typeface="Calibri"/>
                <a:ea typeface="Calibri" panose="020F0502020204030204" pitchFamily="34" charset="0"/>
                <a:cs typeface="Times New Roman"/>
              </a:rPr>
              <a:t>, Brian Tolk</a:t>
            </a:r>
            <a:r>
              <a:rPr lang="en-US" sz="1200" baseline="30000" dirty="0">
                <a:effectLst/>
                <a:highlight>
                  <a:srgbClr val="C0C0C0"/>
                </a:highlight>
                <a:latin typeface="Calibri"/>
                <a:ea typeface="Calibri" panose="020F0502020204030204" pitchFamily="34" charset="0"/>
                <a:cs typeface="Times New Roman"/>
              </a:rPr>
              <a:t>2</a:t>
            </a:r>
            <a:r>
              <a:rPr lang="en-US" sz="1200" dirty="0">
                <a:effectLst/>
                <a:highlight>
                  <a:srgbClr val="C0C0C0"/>
                </a:highlight>
                <a:latin typeface="Calibri"/>
                <a:ea typeface="Calibri" panose="020F0502020204030204" pitchFamily="34" charset="0"/>
                <a:cs typeface="Times New Roman"/>
              </a:rPr>
              <a:t>, Ray Dittmeier</a:t>
            </a:r>
            <a:r>
              <a:rPr lang="en-US" sz="1200" baseline="30000" dirty="0">
                <a:effectLst/>
                <a:highlight>
                  <a:srgbClr val="C0C0C0"/>
                </a:highlight>
                <a:latin typeface="Calibri"/>
                <a:ea typeface="Calibri" panose="020F0502020204030204" pitchFamily="34" charset="0"/>
                <a:cs typeface="Times New Roman"/>
              </a:rPr>
              <a:t>2</a:t>
            </a:r>
            <a:r>
              <a:rPr lang="en-US" sz="1200" dirty="0">
                <a:effectLst/>
                <a:highlight>
                  <a:srgbClr val="C0C0C0"/>
                </a:highlight>
                <a:latin typeface="Calibri"/>
                <a:ea typeface="Calibri" panose="020F0502020204030204" pitchFamily="34" charset="0"/>
                <a:cs typeface="Times New Roman"/>
              </a:rPr>
              <a:t>, Joshua J Picotte</a:t>
            </a:r>
            <a:r>
              <a:rPr lang="en-US" sz="1200" baseline="30000" dirty="0">
                <a:effectLst/>
                <a:highlight>
                  <a:srgbClr val="C0C0C0"/>
                </a:highlight>
                <a:latin typeface="Calibri"/>
                <a:ea typeface="Calibri" panose="020F0502020204030204" pitchFamily="34" charset="0"/>
                <a:cs typeface="Times New Roman"/>
              </a:rPr>
              <a:t>1</a:t>
            </a:r>
            <a:r>
              <a:rPr lang="en-US" sz="1200" dirty="0">
                <a:effectLst/>
                <a:highlight>
                  <a:srgbClr val="C0C0C0"/>
                </a:highlight>
                <a:latin typeface="Calibri"/>
                <a:ea typeface="Calibri" panose="020F0502020204030204" pitchFamily="34" charset="0"/>
                <a:cs typeface="Times New Roman"/>
              </a:rPr>
              <a:t>, Inga La Puma</a:t>
            </a:r>
            <a:r>
              <a:rPr lang="en-US" sz="1200" baseline="30000" dirty="0">
                <a:effectLst/>
                <a:highlight>
                  <a:srgbClr val="C0C0C0"/>
                </a:highlight>
                <a:latin typeface="Calibri"/>
                <a:ea typeface="Calibri" panose="020F0502020204030204" pitchFamily="34" charset="0"/>
                <a:cs typeface="Times New Roman"/>
              </a:rPr>
              <a:t> 2</a:t>
            </a:r>
            <a:r>
              <a:rPr lang="en-US" sz="1200" dirty="0">
                <a:effectLst/>
                <a:highlight>
                  <a:srgbClr val="C0C0C0"/>
                </a:highlight>
                <a:latin typeface="Calibri"/>
                <a:ea typeface="Calibri" panose="020F0502020204030204" pitchFamily="34" charset="0"/>
                <a:cs typeface="Times New Roman"/>
              </a:rPr>
              <a:t>, Birgit Peterson</a:t>
            </a:r>
            <a:r>
              <a:rPr lang="en-US" sz="1200" baseline="30000" dirty="0">
                <a:effectLst/>
                <a:highlight>
                  <a:srgbClr val="C0C0C0"/>
                </a:highlight>
                <a:latin typeface="Calibri"/>
                <a:ea typeface="Calibri" panose="020F0502020204030204" pitchFamily="34" charset="0"/>
                <a:cs typeface="Times New Roman"/>
              </a:rPr>
              <a:t>3</a:t>
            </a:r>
            <a:r>
              <a:rPr lang="en-US" sz="1200" dirty="0">
                <a:effectLst/>
                <a:highlight>
                  <a:srgbClr val="C0C0C0"/>
                </a:highlight>
                <a:latin typeface="Calibri"/>
                <a:ea typeface="Calibri" panose="020F0502020204030204" pitchFamily="34" charset="0"/>
                <a:cs typeface="Times New Roman"/>
              </a:rPr>
              <a:t>, Timothy </a:t>
            </a:r>
            <a:r>
              <a:rPr lang="en-US" sz="1200" dirty="0">
                <a:highlight>
                  <a:srgbClr val="C0C0C0"/>
                </a:highlight>
                <a:latin typeface="Calibri"/>
                <a:ea typeface="Calibri" panose="020F0502020204030204" pitchFamily="34" charset="0"/>
                <a:cs typeface="Times New Roman"/>
              </a:rPr>
              <a:t>D. </a:t>
            </a:r>
            <a:r>
              <a:rPr lang="en-US" sz="1200" dirty="0">
                <a:effectLst/>
                <a:highlight>
                  <a:srgbClr val="C0C0C0"/>
                </a:highlight>
                <a:latin typeface="Calibri"/>
                <a:ea typeface="Calibri" panose="020F0502020204030204" pitchFamily="34" charset="0"/>
                <a:cs typeface="Times New Roman"/>
              </a:rPr>
              <a:t>Hatten</a:t>
            </a:r>
            <a:r>
              <a:rPr lang="en-US" sz="1200" baseline="30000" dirty="0">
                <a:effectLst/>
                <a:highlight>
                  <a:srgbClr val="C0C0C0"/>
                </a:highlight>
                <a:latin typeface="Calibri"/>
                <a:ea typeface="Calibri" panose="020F0502020204030204" pitchFamily="34" charset="0"/>
                <a:cs typeface="Times New Roman"/>
              </a:rPr>
              <a:t>3</a:t>
            </a:r>
          </a:p>
          <a:p>
            <a:r>
              <a:rPr lang="en-US" sz="1100" b="1" dirty="0">
                <a:solidFill>
                  <a:srgbClr val="000000"/>
                </a:solidFill>
                <a:effectLst/>
                <a:latin typeface="Calibri"/>
                <a:cs typeface="Calibri"/>
              </a:rPr>
              <a:t>.</a:t>
            </a:r>
            <a:endParaRPr lang="en-US" sz="1100" b="1" dirty="0">
              <a:solidFill>
                <a:srgbClr val="000000"/>
              </a:solidFill>
              <a:effectLst/>
              <a:highlight>
                <a:srgbClr val="C0C0C0"/>
              </a:highlight>
              <a:latin typeface="Calibri"/>
              <a:cs typeface="Calibri"/>
            </a:endParaRPr>
          </a:p>
          <a:p>
            <a:pPr marL="0" marR="0">
              <a:lnSpc>
                <a:spcPct val="107000"/>
              </a:lnSpc>
              <a:spcBef>
                <a:spcPts val="0"/>
              </a:spcBef>
              <a:spcAft>
                <a:spcPts val="0"/>
              </a:spcAft>
            </a:pPr>
            <a:r>
              <a:rPr lang="en-US" sz="900" baseline="30000" dirty="0">
                <a:effectLst/>
                <a:highlight>
                  <a:srgbClr val="C0C0C0"/>
                </a:highlight>
                <a:latin typeface="Calibri" panose="020F0502020204030204" pitchFamily="34" charset="0"/>
                <a:ea typeface="Calibri" panose="020F0502020204030204" pitchFamily="34" charset="0"/>
                <a:cs typeface="Calibri" panose="020F0502020204030204" pitchFamily="34" charset="0"/>
              </a:rPr>
              <a:t>1</a:t>
            </a:r>
            <a:r>
              <a:rPr lang="en-US" sz="900" dirty="0">
                <a:effectLst/>
                <a:highlight>
                  <a:srgbClr val="C0C0C0"/>
                </a:highlight>
                <a:latin typeface="Calibri" panose="020F0502020204030204" pitchFamily="34" charset="0"/>
                <a:ea typeface="Calibri" panose="020F0502020204030204" pitchFamily="34" charset="0"/>
                <a:cs typeface="Calibri" panose="020F0502020204030204" pitchFamily="34" charset="0"/>
              </a:rPr>
              <a:t>ASRC Federal Data Solutions contractor to United States Geological Survey (USGS) Earth Resources Observation and Science (EROS) Center, Sioux Falls, SD 57198, USA.</a:t>
            </a:r>
            <a:endParaRPr lang="en-US" sz="900" dirty="0">
              <a:effectLst/>
              <a:highlight>
                <a:srgbClr val="C0C0C0"/>
              </a:highligh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baseline="30000" dirty="0">
                <a:effectLst/>
                <a:highlight>
                  <a:srgbClr val="C0C0C0"/>
                </a:highlight>
                <a:latin typeface="Calibri" panose="020F0502020204030204" pitchFamily="34" charset="0"/>
                <a:ea typeface="Calibri" panose="020F0502020204030204" pitchFamily="34" charset="0"/>
                <a:cs typeface="Calibri" panose="020F0502020204030204" pitchFamily="34" charset="0"/>
              </a:rPr>
              <a:t>2</a:t>
            </a:r>
            <a:r>
              <a:rPr lang="en-US" sz="900" dirty="0">
                <a:effectLst/>
                <a:highlight>
                  <a:srgbClr val="C0C0C0"/>
                </a:highlight>
                <a:latin typeface="Calibri" panose="020F0502020204030204" pitchFamily="34" charset="0"/>
                <a:ea typeface="Calibri" panose="020F0502020204030204" pitchFamily="34" charset="0"/>
                <a:cs typeface="Calibri" panose="020F0502020204030204" pitchFamily="34" charset="0"/>
              </a:rPr>
              <a:t>KBR contractor to USGS EROS Center, Sioux Falls, SD 57198, USA.</a:t>
            </a:r>
          </a:p>
          <a:p>
            <a:pPr>
              <a:lnSpc>
                <a:spcPct val="107000"/>
              </a:lnSpc>
            </a:pPr>
            <a:r>
              <a:rPr lang="en-US" sz="900" baseline="30000" dirty="0">
                <a:effectLst/>
                <a:highlight>
                  <a:srgbClr val="C0C0C0"/>
                </a:highlight>
                <a:latin typeface="Calibri" panose="020F0502020204030204" pitchFamily="34" charset="0"/>
                <a:ea typeface="Calibri" panose="020F0502020204030204" pitchFamily="34" charset="0"/>
                <a:cs typeface="Calibri" panose="020F0502020204030204" pitchFamily="34" charset="0"/>
              </a:rPr>
              <a:t>3 </a:t>
            </a:r>
            <a:r>
              <a:rPr lang="en-US" sz="900" dirty="0">
                <a:effectLst/>
                <a:highlight>
                  <a:srgbClr val="C0C0C0"/>
                </a:highlight>
                <a:latin typeface="Calibri" panose="020F0502020204030204" pitchFamily="34" charset="0"/>
                <a:ea typeface="Calibri" panose="020F0502020204030204" pitchFamily="34" charset="0"/>
                <a:cs typeface="Calibri" panose="020F0502020204030204" pitchFamily="34" charset="0"/>
              </a:rPr>
              <a:t>EROS Center, Sioux Falls, SD 57198, USA.</a:t>
            </a:r>
          </a:p>
          <a:p>
            <a:pPr>
              <a:lnSpc>
                <a:spcPct val="107000"/>
              </a:lnSpc>
            </a:pPr>
            <a:endParaRPr lang="en-US" sz="900" dirty="0">
              <a:solidFill>
                <a:srgbClr val="222222"/>
              </a:solidFill>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900" dirty="0">
              <a:solidFill>
                <a:srgbClr val="222222"/>
              </a:solidFill>
              <a:effectLst/>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900" dirty="0">
              <a:solidFill>
                <a:srgbClr val="222222"/>
              </a:solidFill>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900" dirty="0">
              <a:solidFill>
                <a:srgbClr val="222222"/>
              </a:solidFill>
              <a:effectLst/>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900" dirty="0">
              <a:solidFill>
                <a:srgbClr val="222222"/>
              </a:solidFill>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900" dirty="0">
              <a:solidFill>
                <a:srgbClr val="222222"/>
              </a:solidFill>
              <a:effectLst/>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900" dirty="0">
              <a:solidFill>
                <a:srgbClr val="222222"/>
              </a:solidFill>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900" dirty="0">
              <a:solidFill>
                <a:srgbClr val="222222"/>
              </a:solidFill>
              <a:effectLst/>
              <a:highlight>
                <a:srgbClr val="808080"/>
              </a:highligh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900" dirty="0">
                <a:effectLst/>
                <a:highlight>
                  <a:srgbClr val="C0C0C0"/>
                </a:highlight>
                <a:latin typeface="Calibri" panose="020F0502020204030204" pitchFamily="34" charset="0"/>
                <a:ea typeface="Calibri" panose="020F0502020204030204" pitchFamily="34" charset="0"/>
                <a:cs typeface="Arial" panose="020B0604020202020204" pitchFamily="34" charset="0"/>
              </a:rPr>
              <a:t>This work was performed under the US. Geological Survey (USGS) SSSC contract# </a:t>
            </a:r>
            <a:r>
              <a:rPr lang="en-US" sz="800" dirty="0">
                <a:effectLst/>
                <a:highlight>
                  <a:srgbClr val="C0C0C0"/>
                </a:highlight>
                <a:latin typeface="Arial" panose="020B0604020202020204" pitchFamily="34" charset="0"/>
                <a:ea typeface="Calibri" panose="020F0502020204030204" pitchFamily="34" charset="0"/>
              </a:rPr>
              <a:t>140G0119C0001 and TSSC contract# 140G0121D0001.</a:t>
            </a:r>
            <a:endParaRPr lang="en-US" sz="1100" b="1" dirty="0">
              <a:effectLst/>
              <a:highlight>
                <a:srgbClr val="C0C0C0"/>
              </a:highlight>
              <a:latin typeface="Calibri" panose="020F0502020204030204" pitchFamily="34" charset="0"/>
            </a:endParaRPr>
          </a:p>
        </p:txBody>
      </p:sp>
      <p:sp>
        <p:nvSpPr>
          <p:cNvPr id="9" name="Title 8">
            <a:extLst>
              <a:ext uri="{FF2B5EF4-FFF2-40B4-BE49-F238E27FC236}">
                <a16:creationId xmlns:a16="http://schemas.microsoft.com/office/drawing/2014/main" id="{C0256907-FF6E-4A42-AB1A-FEB440BAB1CE}"/>
              </a:ext>
            </a:extLst>
          </p:cNvPr>
          <p:cNvSpPr txBox="1">
            <a:spLocks noGrp="1"/>
          </p:cNvSpPr>
          <p:nvPr>
            <p:ph type="title" idx="4294967295"/>
          </p:nvPr>
        </p:nvSpPr>
        <p:spPr>
          <a:xfrm>
            <a:off x="0" y="2533292"/>
            <a:ext cx="89916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mn-cs"/>
              </a:rPr>
              <a:t>A Random Forest-Based Commission Error Filter for LANDFIRE Disturbance Mapping</a:t>
            </a:r>
            <a:endParaRPr kumimoji="0" lang="en-US" sz="23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137F68C7-ACBD-47E8-969A-A6BDA4D48428}"/>
              </a:ext>
            </a:extLst>
          </p:cNvPr>
          <p:cNvSpPr txBox="1">
            <a:spLocks/>
          </p:cNvSpPr>
          <p:nvPr/>
        </p:nvSpPr>
        <p:spPr>
          <a:xfrm>
            <a:off x="7090944" y="4767937"/>
            <a:ext cx="20530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October 25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401F9245-56F1-4C7D-9588-25D017E98623}"/>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Spatial</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context parameterization</a:t>
            </a:r>
          </a:p>
        </p:txBody>
      </p:sp>
      <p:sp>
        <p:nvSpPr>
          <p:cNvPr id="4" name="Text Placeholder 3">
            <a:extLst>
              <a:ext uri="{FF2B5EF4-FFF2-40B4-BE49-F238E27FC236}">
                <a16:creationId xmlns:a16="http://schemas.microsoft.com/office/drawing/2014/main" id="{16C18573-6977-455C-AB54-F3DFDFCFEB21}"/>
              </a:ext>
            </a:extLst>
          </p:cNvPr>
          <p:cNvSpPr>
            <a:spLocks noGrp="1"/>
          </p:cNvSpPr>
          <p:nvPr>
            <p:ph type="body" sz="quarter" idx="12"/>
          </p:nvPr>
        </p:nvSpPr>
        <p:spPr/>
        <p:txBody>
          <a:bodyPr/>
          <a:lstStyle/>
          <a:p>
            <a:r>
              <a:rPr lang="en-US" dirty="0">
                <a:solidFill>
                  <a:schemeClr val="tx1"/>
                </a:solidFill>
              </a:rPr>
              <a:t>Spatially Adaptable Filter for Error Reduction (SAFER)</a:t>
            </a:r>
          </a:p>
          <a:p>
            <a:endParaRPr lang="en-US" dirty="0"/>
          </a:p>
        </p:txBody>
      </p:sp>
      <p:grpSp>
        <p:nvGrpSpPr>
          <p:cNvPr id="7" name="Group 6" descr="graphic showing SCZ values">
            <a:extLst>
              <a:ext uri="{FF2B5EF4-FFF2-40B4-BE49-F238E27FC236}">
                <a16:creationId xmlns:a16="http://schemas.microsoft.com/office/drawing/2014/main" id="{B7AC15BC-BC32-4E7D-B53B-8F7D07901F7A}"/>
              </a:ext>
            </a:extLst>
          </p:cNvPr>
          <p:cNvGrpSpPr/>
          <p:nvPr/>
        </p:nvGrpSpPr>
        <p:grpSpPr>
          <a:xfrm>
            <a:off x="0" y="1186844"/>
            <a:ext cx="8799095" cy="2909139"/>
            <a:chOff x="0" y="548640"/>
            <a:chExt cx="10085277" cy="3659910"/>
          </a:xfrm>
        </p:grpSpPr>
        <p:grpSp>
          <p:nvGrpSpPr>
            <p:cNvPr id="8" name="Group 7">
              <a:extLst>
                <a:ext uri="{FF2B5EF4-FFF2-40B4-BE49-F238E27FC236}">
                  <a16:creationId xmlns:a16="http://schemas.microsoft.com/office/drawing/2014/main" id="{E87732B5-F07F-4A14-9444-ACF9E20BD0AE}"/>
                </a:ext>
              </a:extLst>
            </p:cNvPr>
            <p:cNvGrpSpPr/>
            <p:nvPr/>
          </p:nvGrpSpPr>
          <p:grpSpPr>
            <a:xfrm>
              <a:off x="0" y="548640"/>
              <a:ext cx="10085277" cy="3659910"/>
              <a:chOff x="0" y="548640"/>
              <a:chExt cx="10085277" cy="3659910"/>
            </a:xfrm>
          </p:grpSpPr>
          <p:grpSp>
            <p:nvGrpSpPr>
              <p:cNvPr id="10" name="Group 9">
                <a:extLst>
                  <a:ext uri="{FF2B5EF4-FFF2-40B4-BE49-F238E27FC236}">
                    <a16:creationId xmlns:a16="http://schemas.microsoft.com/office/drawing/2014/main" id="{B9BE05DA-DC81-4849-80FF-76EA6CE8A61E}"/>
                  </a:ext>
                </a:extLst>
              </p:cNvPr>
              <p:cNvGrpSpPr/>
              <p:nvPr/>
            </p:nvGrpSpPr>
            <p:grpSpPr>
              <a:xfrm>
                <a:off x="0" y="548640"/>
                <a:ext cx="8467203" cy="3659910"/>
                <a:chOff x="0" y="548640"/>
                <a:chExt cx="8467203" cy="3659910"/>
              </a:xfrm>
            </p:grpSpPr>
            <p:pic>
              <p:nvPicPr>
                <p:cNvPr id="12" name="Picture 11">
                  <a:extLst>
                    <a:ext uri="{FF2B5EF4-FFF2-40B4-BE49-F238E27FC236}">
                      <a16:creationId xmlns:a16="http://schemas.microsoft.com/office/drawing/2014/main" id="{CBEF152C-A4CD-4A5B-BC7C-6827E8346E07}"/>
                    </a:ext>
                  </a:extLst>
                </p:cNvPr>
                <p:cNvPicPr>
                  <a:picLocks noChangeAspect="1"/>
                </p:cNvPicPr>
                <p:nvPr/>
              </p:nvPicPr>
              <p:blipFill>
                <a:blip r:embed="rId2"/>
                <a:stretch>
                  <a:fillRect/>
                </a:stretch>
              </p:blipFill>
              <p:spPr>
                <a:xfrm>
                  <a:off x="0" y="550950"/>
                  <a:ext cx="3593990" cy="3657600"/>
                </a:xfrm>
                <a:prstGeom prst="rect">
                  <a:avLst/>
                </a:prstGeom>
                <a:scene3d>
                  <a:camera prst="isometricOffAxis2Right"/>
                  <a:lightRig rig="threePt" dir="t"/>
                </a:scene3d>
              </p:spPr>
            </p:pic>
            <p:pic>
              <p:nvPicPr>
                <p:cNvPr id="13" name="Picture 12">
                  <a:extLst>
                    <a:ext uri="{FF2B5EF4-FFF2-40B4-BE49-F238E27FC236}">
                      <a16:creationId xmlns:a16="http://schemas.microsoft.com/office/drawing/2014/main" id="{A8146E96-BF7E-4193-B0E2-47596AC62B5D}"/>
                    </a:ext>
                  </a:extLst>
                </p:cNvPr>
                <p:cNvPicPr>
                  <a:picLocks noChangeAspect="1"/>
                </p:cNvPicPr>
                <p:nvPr/>
              </p:nvPicPr>
              <p:blipFill>
                <a:blip r:embed="rId3"/>
                <a:stretch>
                  <a:fillRect/>
                </a:stretch>
              </p:blipFill>
              <p:spPr>
                <a:xfrm>
                  <a:off x="1628026" y="548640"/>
                  <a:ext cx="3593990" cy="3657600"/>
                </a:xfrm>
                <a:prstGeom prst="rect">
                  <a:avLst/>
                </a:prstGeom>
                <a:scene3d>
                  <a:camera prst="isometricOffAxis2Right"/>
                  <a:lightRig rig="threePt" dir="t"/>
                </a:scene3d>
              </p:spPr>
            </p:pic>
            <p:pic>
              <p:nvPicPr>
                <p:cNvPr id="14" name="Picture 13">
                  <a:extLst>
                    <a:ext uri="{FF2B5EF4-FFF2-40B4-BE49-F238E27FC236}">
                      <a16:creationId xmlns:a16="http://schemas.microsoft.com/office/drawing/2014/main" id="{2E3109D6-3F07-48A0-8FCB-FB980A597634}"/>
                    </a:ext>
                  </a:extLst>
                </p:cNvPr>
                <p:cNvPicPr>
                  <a:picLocks noChangeAspect="1"/>
                </p:cNvPicPr>
                <p:nvPr/>
              </p:nvPicPr>
              <p:blipFill>
                <a:blip r:embed="rId4"/>
                <a:stretch>
                  <a:fillRect/>
                </a:stretch>
              </p:blipFill>
              <p:spPr>
                <a:xfrm>
                  <a:off x="4873213" y="548640"/>
                  <a:ext cx="3593990" cy="3657600"/>
                </a:xfrm>
                <a:prstGeom prst="rect">
                  <a:avLst/>
                </a:prstGeom>
                <a:scene3d>
                  <a:camera prst="isometricOffAxis2Right"/>
                  <a:lightRig rig="threePt" dir="t"/>
                </a:scene3d>
              </p:spPr>
            </p:pic>
          </p:grpSp>
          <p:pic>
            <p:nvPicPr>
              <p:cNvPr id="11" name="Picture 10">
                <a:extLst>
                  <a:ext uri="{FF2B5EF4-FFF2-40B4-BE49-F238E27FC236}">
                    <a16:creationId xmlns:a16="http://schemas.microsoft.com/office/drawing/2014/main" id="{81442A3F-F7AB-4E8F-8195-56E76B55B933}"/>
                  </a:ext>
                </a:extLst>
              </p:cNvPr>
              <p:cNvPicPr>
                <a:picLocks noChangeAspect="1"/>
              </p:cNvPicPr>
              <p:nvPr/>
            </p:nvPicPr>
            <p:blipFill>
              <a:blip r:embed="rId5"/>
              <a:stretch>
                <a:fillRect/>
              </a:stretch>
            </p:blipFill>
            <p:spPr>
              <a:xfrm>
                <a:off x="6491287" y="548640"/>
                <a:ext cx="3593990" cy="3657600"/>
              </a:xfrm>
              <a:prstGeom prst="rect">
                <a:avLst/>
              </a:prstGeom>
              <a:scene3d>
                <a:camera prst="isometricOffAxis2Right"/>
                <a:lightRig rig="threePt" dir="t"/>
              </a:scene3d>
            </p:spPr>
          </p:pic>
        </p:grpSp>
        <p:pic>
          <p:nvPicPr>
            <p:cNvPr id="9" name="Picture 8">
              <a:extLst>
                <a:ext uri="{FF2B5EF4-FFF2-40B4-BE49-F238E27FC236}">
                  <a16:creationId xmlns:a16="http://schemas.microsoft.com/office/drawing/2014/main" id="{D3AEF74C-A071-4B1E-92E2-30F4912D90A8}"/>
                </a:ext>
              </a:extLst>
            </p:cNvPr>
            <p:cNvPicPr>
              <a:picLocks noChangeAspect="1"/>
            </p:cNvPicPr>
            <p:nvPr/>
          </p:nvPicPr>
          <p:blipFill>
            <a:blip r:embed="rId6"/>
            <a:stretch>
              <a:fillRect/>
            </a:stretch>
          </p:blipFill>
          <p:spPr>
            <a:xfrm>
              <a:off x="3252787" y="548640"/>
              <a:ext cx="3593990" cy="3657600"/>
            </a:xfrm>
            <a:prstGeom prst="rect">
              <a:avLst/>
            </a:prstGeom>
            <a:scene3d>
              <a:camera prst="isometricOffAxis2Right"/>
              <a:lightRig rig="threePt" dir="t"/>
            </a:scene3d>
          </p:spPr>
        </p:pic>
      </p:grpSp>
      <p:sp>
        <p:nvSpPr>
          <p:cNvPr id="16" name="Text Box 2">
            <a:extLst>
              <a:ext uri="{FF2B5EF4-FFF2-40B4-BE49-F238E27FC236}">
                <a16:creationId xmlns:a16="http://schemas.microsoft.com/office/drawing/2014/main" id="{33F41E85-665D-486D-96CF-61D984C58F1E}"/>
              </a:ext>
            </a:extLst>
          </p:cNvPr>
          <p:cNvSpPr txBox="1">
            <a:spLocks noChangeArrowheads="1"/>
          </p:cNvSpPr>
          <p:nvPr/>
        </p:nvSpPr>
        <p:spPr bwMode="auto">
          <a:xfrm>
            <a:off x="845332" y="3491463"/>
            <a:ext cx="1160780" cy="6000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Spatial Reference image</a:t>
            </a:r>
          </a:p>
        </p:txBody>
      </p:sp>
      <p:sp>
        <p:nvSpPr>
          <p:cNvPr id="15" name="Text Box 2">
            <a:extLst>
              <a:ext uri="{FF2B5EF4-FFF2-40B4-BE49-F238E27FC236}">
                <a16:creationId xmlns:a16="http://schemas.microsoft.com/office/drawing/2014/main" id="{5EEE11F5-00C9-4A30-82FD-C45B1F22A41B}"/>
              </a:ext>
            </a:extLst>
          </p:cNvPr>
          <p:cNvSpPr txBox="1">
            <a:spLocks noChangeArrowheads="1"/>
          </p:cNvSpPr>
          <p:nvPr/>
        </p:nvSpPr>
        <p:spPr bwMode="auto">
          <a:xfrm>
            <a:off x="2276147" y="3506068"/>
            <a:ext cx="1190625" cy="35814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 Disturbance (k) </a:t>
            </a:r>
          </a:p>
        </p:txBody>
      </p:sp>
      <p:sp>
        <p:nvSpPr>
          <p:cNvPr id="17" name="Text Box 2">
            <a:extLst>
              <a:ext uri="{FF2B5EF4-FFF2-40B4-BE49-F238E27FC236}">
                <a16:creationId xmlns:a16="http://schemas.microsoft.com/office/drawing/2014/main" id="{6E167F4E-A427-4DD7-A840-A33AEAB8E60B}"/>
              </a:ext>
            </a:extLst>
          </p:cNvPr>
          <p:cNvSpPr txBox="1">
            <a:spLocks noChangeArrowheads="1"/>
          </p:cNvSpPr>
          <p:nvPr/>
        </p:nvSpPr>
        <p:spPr bwMode="auto">
          <a:xfrm>
            <a:off x="3631489" y="3465460"/>
            <a:ext cx="1037590" cy="40005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 Rings (j=1)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B5B2818B-E0E4-4153-A272-D5608A0F1A0F}"/>
              </a:ext>
            </a:extLst>
          </p:cNvPr>
          <p:cNvSpPr txBox="1">
            <a:spLocks noChangeArrowheads="1"/>
          </p:cNvSpPr>
          <p:nvPr/>
        </p:nvSpPr>
        <p:spPr bwMode="auto">
          <a:xfrm>
            <a:off x="5049972" y="3452945"/>
            <a:ext cx="1037590" cy="40005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 Rings (j=2)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7ABAF199-8205-4F3F-A875-583553520FEA}"/>
              </a:ext>
            </a:extLst>
          </p:cNvPr>
          <p:cNvSpPr txBox="1">
            <a:spLocks noChangeArrowheads="1"/>
          </p:cNvSpPr>
          <p:nvPr/>
        </p:nvSpPr>
        <p:spPr bwMode="auto">
          <a:xfrm>
            <a:off x="6593843" y="3297370"/>
            <a:ext cx="1599398" cy="71120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e) Eq 1. SCZ values</a:t>
            </a:r>
          </a:p>
          <a:p>
            <a:pPr marL="0" marR="0">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pl-PL" sz="10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SCZ </a:t>
            </a:r>
            <a:r>
              <a:rPr lang="en-US" sz="10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 </a:t>
            </a:r>
            <a:r>
              <a:rPr lang="pl-PL" sz="10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&gt;</a:t>
            </a:r>
            <a:r>
              <a:rPr lang="en-US" sz="10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 </a:t>
            </a:r>
            <a:r>
              <a:rPr lang="pl-PL" sz="10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 3</a:t>
            </a:r>
          </a:p>
          <a:p>
            <a:r>
              <a:rPr lang="pl-PL"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 &lt; SCZ</a:t>
            </a:r>
            <a:r>
              <a:rPr lang="en-US"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pl-PL"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Symbol" panose="05050102010706020507" pitchFamily="18" charset="2"/>
              </a:rPr>
              <a:t>£ 3</a:t>
            </a:r>
            <a:endParaRPr lang="pl-PL"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pl-PL" sz="10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1 &lt; SCZ </a:t>
            </a:r>
            <a:r>
              <a:rPr lang="en-US" sz="10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Symbol" panose="05050102010706020507" pitchFamily="18" charset="2"/>
              </a:rPr>
              <a:t>£ 2</a:t>
            </a:r>
            <a:endParaRPr lang="en-US" sz="1000" dirty="0">
              <a:latin typeface="MS Shell Dlg 2" panose="020B0604030504040204" pitchFamily="34" charset="0"/>
            </a:endParaRPr>
          </a:p>
          <a:p>
            <a:pPr marL="0" marR="0">
              <a:spcBef>
                <a:spcPts val="0"/>
              </a:spcBef>
              <a:spcAft>
                <a:spcPts val="0"/>
              </a:spcAft>
            </a:pPr>
            <a:r>
              <a:rPr lang="pl-PL" sz="10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264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FD48403-4DAB-491F-862B-62F6CFEAE89A}"/>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Spatial</a:t>
            </a:r>
            <a:r>
              <a:rPr kumimoji="0" lang="en-US" sz="2800" b="0" i="0" u="none" strike="noStrike" kern="1200" cap="none" spc="0" normalizeH="0" baseline="0" noProof="0" dirty="0">
                <a:ln>
                  <a:noFill/>
                </a:ln>
                <a:solidFill>
                  <a:schemeClr val="tx1"/>
                </a:solidFill>
                <a:effectLst/>
                <a:uLnTx/>
                <a:uFillTx/>
                <a:latin typeface="+mn-lt"/>
                <a:ea typeface="+mn-ea"/>
                <a:cs typeface="+mn-cs"/>
              </a:rPr>
              <a:t> </a:t>
            </a: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context parameterization</a:t>
            </a:r>
          </a:p>
        </p:txBody>
      </p:sp>
      <p:pic>
        <p:nvPicPr>
          <p:cNvPr id="6" name="Picture 5" descr="Satellite map showing biomass and water&#10;&#10;">
            <a:extLst>
              <a:ext uri="{FF2B5EF4-FFF2-40B4-BE49-F238E27FC236}">
                <a16:creationId xmlns:a16="http://schemas.microsoft.com/office/drawing/2014/main" id="{E0BCEE0C-1E5A-4457-8D9A-8922FB29C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0"/>
            <a:ext cx="8767330" cy="5143500"/>
          </a:xfrm>
          <a:prstGeom prst="rect">
            <a:avLst/>
          </a:prstGeom>
        </p:spPr>
      </p:pic>
      <p:sp>
        <p:nvSpPr>
          <p:cNvPr id="8" name="Content Placeholder 2">
            <a:extLst>
              <a:ext uri="{FF2B5EF4-FFF2-40B4-BE49-F238E27FC236}">
                <a16:creationId xmlns:a16="http://schemas.microsoft.com/office/drawing/2014/main" id="{D78B7A25-7026-4DC5-BA64-8CA674B8BE07}"/>
              </a:ext>
            </a:extLst>
          </p:cNvPr>
          <p:cNvSpPr txBox="1">
            <a:spLocks/>
          </p:cNvSpPr>
          <p:nvPr/>
        </p:nvSpPr>
        <p:spPr>
          <a:xfrm>
            <a:off x="6540695" y="796528"/>
            <a:ext cx="1929493" cy="1946672"/>
          </a:xfrm>
          <a:prstGeom prst="rect">
            <a:avLst/>
          </a:prstGeom>
          <a:noFill/>
          <a:effectLst>
            <a:outerShdw blurRad="50800" dist="50800" dir="5400000" algn="ctr" rotWithShape="0">
              <a:schemeClr val="tx1"/>
            </a:outerShdw>
          </a:effectLst>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100" dirty="0">
                <a:solidFill>
                  <a:srgbClr val="00B050"/>
                </a:solidFill>
                <a:effectLst>
                  <a:outerShdw blurRad="50800" dist="50800" dir="5400000" algn="ctr" rotWithShape="0">
                    <a:schemeClr val="tx1"/>
                  </a:outerShdw>
                </a:effectLst>
              </a:rPr>
              <a:t>Biomass Increase</a:t>
            </a:r>
          </a:p>
          <a:p>
            <a:pPr>
              <a:buFont typeface="Wingdings" panose="05000000000000000000" pitchFamily="2" charset="2"/>
              <a:buChar char="Ø"/>
            </a:pPr>
            <a:r>
              <a:rPr lang="en-US" sz="2100" dirty="0">
                <a:solidFill>
                  <a:srgbClr val="C00000"/>
                </a:solidFill>
                <a:effectLst>
                  <a:outerShdw blurRad="50800" dist="50800" dir="5400000" algn="ctr" rotWithShape="0">
                    <a:schemeClr val="tx1"/>
                  </a:outerShdw>
                </a:effectLst>
              </a:rPr>
              <a:t>Biomass Decrease</a:t>
            </a:r>
          </a:p>
          <a:p>
            <a:pPr>
              <a:buFont typeface="Wingdings" panose="05000000000000000000" pitchFamily="2" charset="2"/>
              <a:buChar char="Ø"/>
            </a:pPr>
            <a:r>
              <a:rPr lang="en-US" sz="2100" dirty="0">
                <a:solidFill>
                  <a:srgbClr val="0070C0"/>
                </a:solidFill>
                <a:effectLst>
                  <a:outerShdw blurRad="50800" dist="50800" dir="5400000" algn="ctr" rotWithShape="0">
                    <a:schemeClr val="tx1"/>
                  </a:outerShdw>
                </a:effectLst>
              </a:rPr>
              <a:t>Water</a:t>
            </a:r>
          </a:p>
        </p:txBody>
      </p:sp>
    </p:spTree>
    <p:extLst>
      <p:ext uri="{BB962C8B-B14F-4D97-AF65-F5344CB8AC3E}">
        <p14:creationId xmlns:p14="http://schemas.microsoft.com/office/powerpoint/2010/main" val="1366391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ns face&#10;&#10;Description automatically generated">
            <a:extLst>
              <a:ext uri="{FF2B5EF4-FFF2-40B4-BE49-F238E27FC236}">
                <a16:creationId xmlns:a16="http://schemas.microsoft.com/office/drawing/2014/main" id="{ECD79B59-D0D6-488B-BB71-99D7EC534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0"/>
            <a:ext cx="8767330" cy="5143500"/>
          </a:xfrm>
          <a:prstGeom prst="rect">
            <a:avLst/>
          </a:prstGeom>
        </p:spPr>
      </p:pic>
      <p:sp>
        <p:nvSpPr>
          <p:cNvPr id="4" name="Text Placeholder 2">
            <a:extLst>
              <a:ext uri="{FF2B5EF4-FFF2-40B4-BE49-F238E27FC236}">
                <a16:creationId xmlns:a16="http://schemas.microsoft.com/office/drawing/2014/main" id="{242BC15C-556C-4817-9426-26AF69BD301D}"/>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Spatial</a:t>
            </a:r>
            <a:r>
              <a:rPr kumimoji="0" lang="en-US" sz="2800" b="0" i="0" u="none" strike="noStrike" kern="1200" cap="none" spc="0" normalizeH="0" baseline="0" noProof="0" dirty="0">
                <a:ln>
                  <a:noFill/>
                </a:ln>
                <a:solidFill>
                  <a:schemeClr val="tx1"/>
                </a:solidFill>
                <a:effectLst/>
                <a:uLnTx/>
                <a:uFillTx/>
                <a:latin typeface="+mn-lt"/>
                <a:ea typeface="+mn-ea"/>
                <a:cs typeface="+mn-cs"/>
              </a:rPr>
              <a:t> </a:t>
            </a: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context parameterization</a:t>
            </a:r>
          </a:p>
        </p:txBody>
      </p:sp>
    </p:spTree>
    <p:extLst>
      <p:ext uri="{BB962C8B-B14F-4D97-AF65-F5344CB8AC3E}">
        <p14:creationId xmlns:p14="http://schemas.microsoft.com/office/powerpoint/2010/main" val="215751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2107E587-E175-4BB0-BC71-D3E4A308E436}"/>
              </a:ext>
            </a:extLst>
          </p:cNvPr>
          <p:cNvPicPr>
            <a:picLocks noChangeAspect="1"/>
          </p:cNvPicPr>
          <p:nvPr/>
        </p:nvPicPr>
        <p:blipFill>
          <a:blip r:embed="rId3"/>
          <a:stretch>
            <a:fillRect/>
          </a:stretch>
        </p:blipFill>
        <p:spPr>
          <a:xfrm>
            <a:off x="182880" y="0"/>
            <a:ext cx="8763451" cy="5143500"/>
          </a:xfrm>
          <a:prstGeom prst="rect">
            <a:avLst/>
          </a:prstGeom>
        </p:spPr>
      </p:pic>
      <p:sp>
        <p:nvSpPr>
          <p:cNvPr id="3" name="Content Placeholder 2">
            <a:extLst>
              <a:ext uri="{FF2B5EF4-FFF2-40B4-BE49-F238E27FC236}">
                <a16:creationId xmlns:a16="http://schemas.microsoft.com/office/drawing/2014/main" id="{0B12A2A5-CCC4-4539-BE8D-F19195722663}"/>
              </a:ext>
            </a:extLst>
          </p:cNvPr>
          <p:cNvSpPr>
            <a:spLocks noGrp="1"/>
          </p:cNvSpPr>
          <p:nvPr>
            <p:ph idx="1"/>
          </p:nvPr>
        </p:nvSpPr>
        <p:spPr>
          <a:xfrm>
            <a:off x="5330359" y="872106"/>
            <a:ext cx="4047909" cy="3246888"/>
          </a:xfrm>
        </p:spPr>
        <p:txBody>
          <a:bodyPr>
            <a:normAutofit/>
          </a:bodyPr>
          <a:lstStyle/>
          <a:p>
            <a:r>
              <a:rPr lang="en-US" sz="1800" dirty="0">
                <a:highlight>
                  <a:srgbClr val="C0C0C0"/>
                </a:highlight>
              </a:rPr>
              <a:t>Probabilities</a:t>
            </a:r>
          </a:p>
          <a:p>
            <a:r>
              <a:rPr lang="en-US" sz="1800" dirty="0">
                <a:highlight>
                  <a:srgbClr val="C0C0C0"/>
                </a:highlight>
              </a:rPr>
              <a:t>Z scores between ring statistics and each pixel in disturbance candidate</a:t>
            </a:r>
          </a:p>
          <a:p>
            <a:r>
              <a:rPr lang="en-US" sz="1800" dirty="0">
                <a:highlight>
                  <a:srgbClr val="C0C0C0"/>
                </a:highlight>
              </a:rPr>
              <a:t>Darker values indicates larger differences</a:t>
            </a:r>
          </a:p>
          <a:p>
            <a:r>
              <a:rPr lang="en-US" sz="1800" dirty="0">
                <a:highlight>
                  <a:srgbClr val="C0C0C0"/>
                </a:highlight>
              </a:rPr>
              <a:t>So how to define the “cutoff”?</a:t>
            </a:r>
          </a:p>
          <a:p>
            <a:pPr lvl="1"/>
            <a:r>
              <a:rPr lang="en-US" sz="1100" dirty="0">
                <a:highlight>
                  <a:srgbClr val="C0C0C0"/>
                </a:highlight>
              </a:rPr>
              <a:t>Use Machine learning </a:t>
            </a:r>
          </a:p>
          <a:p>
            <a:endParaRPr lang="en-US" sz="1400" dirty="0">
              <a:highlight>
                <a:srgbClr val="C0C0C0"/>
              </a:highlight>
            </a:endParaRPr>
          </a:p>
        </p:txBody>
      </p:sp>
      <p:sp>
        <p:nvSpPr>
          <p:cNvPr id="4" name="Text Placeholder 2">
            <a:extLst>
              <a:ext uri="{FF2B5EF4-FFF2-40B4-BE49-F238E27FC236}">
                <a16:creationId xmlns:a16="http://schemas.microsoft.com/office/drawing/2014/main" id="{CB60DF3D-B8FC-4668-92C3-C33EA89B1DF7}"/>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Spatial</a:t>
            </a:r>
            <a:r>
              <a:rPr kumimoji="0" lang="en-US" sz="2800" b="0" i="0" u="none" strike="noStrike" kern="1200" cap="none" spc="0" normalizeH="0" baseline="0" noProof="0" dirty="0">
                <a:ln>
                  <a:noFill/>
                </a:ln>
                <a:solidFill>
                  <a:schemeClr val="tx1"/>
                </a:solidFill>
                <a:effectLst/>
                <a:uLnTx/>
                <a:uFillTx/>
                <a:latin typeface="+mn-lt"/>
                <a:ea typeface="+mn-ea"/>
                <a:cs typeface="+mn-cs"/>
              </a:rPr>
              <a:t> </a:t>
            </a: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context parameterization</a:t>
            </a:r>
          </a:p>
        </p:txBody>
      </p:sp>
    </p:spTree>
    <p:extLst>
      <p:ext uri="{BB962C8B-B14F-4D97-AF65-F5344CB8AC3E}">
        <p14:creationId xmlns:p14="http://schemas.microsoft.com/office/powerpoint/2010/main" val="212395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omic Sans MS" pitchFamily="66" charset="0"/>
                <a:ea typeface="+mj-ea"/>
                <a:cs typeface="+mn-cs"/>
              </a:rPr>
              <a:t>Spatially Adaptive Filter for Error Reduction (SAFER)</a:t>
            </a:r>
          </a:p>
        </p:txBody>
      </p:sp>
      <p:sp>
        <p:nvSpPr>
          <p:cNvPr id="4" name="Text Placeholder 1">
            <a:extLst>
              <a:ext uri="{FF2B5EF4-FFF2-40B4-BE49-F238E27FC236}">
                <a16:creationId xmlns:a16="http://schemas.microsoft.com/office/drawing/2014/main" id="{1C899B37-CA69-4625-B80F-7A1C76B8E328}"/>
              </a:ext>
            </a:extLst>
          </p:cNvPr>
          <p:cNvSpPr txBox="1">
            <a:spLocks/>
          </p:cNvSpPr>
          <p:nvPr/>
        </p:nvSpPr>
        <p:spPr>
          <a:xfrm>
            <a:off x="214313" y="1020763"/>
            <a:ext cx="4450555" cy="325755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ts val="100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Predictor variables</a:t>
            </a:r>
          </a:p>
          <a:p>
            <a:pPr marL="228600" indent="-228600" defTabSz="914400">
              <a:lnSpc>
                <a:spcPct val="90000"/>
              </a:lnSpc>
              <a:spcBef>
                <a:spcPts val="100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3 years* 6 band TOA/SR * 2 seasons</a:t>
            </a:r>
          </a:p>
          <a:p>
            <a:pPr marL="228600" indent="-228600" defTabSz="914400">
              <a:lnSpc>
                <a:spcPct val="90000"/>
              </a:lnSpc>
              <a:spcBef>
                <a:spcPts val="100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3 years* 3 Indices* 2 seasons</a:t>
            </a:r>
          </a:p>
          <a:p>
            <a:pPr marL="228600" indent="-228600" defTabSz="914400">
              <a:lnSpc>
                <a:spcPct val="90000"/>
              </a:lnSpc>
              <a:spcBef>
                <a:spcPts val="100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2 image pairs * 4 delta indices* 2 seasons</a:t>
            </a:r>
          </a:p>
          <a:p>
            <a:pPr marL="228600" indent="-228600" defTabSz="914400">
              <a:lnSpc>
                <a:spcPct val="90000"/>
              </a:lnSpc>
              <a:spcBef>
                <a:spcPts val="100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1 image pair* 3 Z scores* 2 seasons </a:t>
            </a:r>
          </a:p>
          <a:p>
            <a:pPr defTabSz="914400">
              <a:lnSpc>
                <a:spcPct val="90000"/>
              </a:lnSpc>
              <a:spcBef>
                <a:spcPts val="100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 73 predictor variables.</a:t>
            </a:r>
          </a:p>
          <a:p>
            <a:pPr marL="228600" indent="-228600" defTabSz="914400">
              <a:lnSpc>
                <a:spcPct val="90000"/>
              </a:lnSpc>
              <a:spcBef>
                <a:spcPts val="1000"/>
              </a:spcBef>
              <a:buFont typeface="Arial" panose="020B0604020202020204" pitchFamily="34" charset="0"/>
              <a:buChar char="•"/>
            </a:pPr>
            <a:endParaRPr lang="en-US" sz="1400" dirty="0">
              <a:solidFill>
                <a:prstClr val="black"/>
              </a:solidFill>
              <a:latin typeface="Calibri" panose="020F0502020204030204"/>
            </a:endParaRPr>
          </a:p>
          <a:p>
            <a:pPr marL="228600" indent="-228600" defTabSz="914400">
              <a:lnSpc>
                <a:spcPct val="90000"/>
              </a:lnSpc>
              <a:spcBef>
                <a:spcPts val="1000"/>
              </a:spcBef>
              <a:buFont typeface="Arial" panose="020B0604020202020204" pitchFamily="34" charset="0"/>
              <a:buChar char="•"/>
            </a:pPr>
            <a:endParaRPr lang="en-US" sz="1400" dirty="0">
              <a:solidFill>
                <a:prstClr val="black"/>
              </a:solidFill>
              <a:latin typeface="Calibri" panose="020F0502020204030204"/>
            </a:endParaRPr>
          </a:p>
          <a:p>
            <a:pPr defTabSz="914400">
              <a:lnSpc>
                <a:spcPct val="90000"/>
              </a:lnSpc>
              <a:spcBef>
                <a:spcPts val="1000"/>
              </a:spcBef>
            </a:pPr>
            <a:endParaRPr lang="en-US" sz="1400" dirty="0">
              <a:solidFill>
                <a:prstClr val="black"/>
              </a:solidFill>
              <a:latin typeface="Calibri" panose="020F0502020204030204"/>
            </a:endParaRPr>
          </a:p>
          <a:p>
            <a:pPr marL="228600" indent="-228600" defTabSz="914400">
              <a:lnSpc>
                <a:spcPct val="90000"/>
              </a:lnSpc>
              <a:spcBef>
                <a:spcPts val="1000"/>
              </a:spcBef>
              <a:buFont typeface="Arial" panose="020B0604020202020204" pitchFamily="34" charset="0"/>
              <a:buChar char="•"/>
            </a:pPr>
            <a:endParaRPr lang="en-US" sz="1400" dirty="0">
              <a:solidFill>
                <a:prstClr val="black"/>
              </a:solidFill>
              <a:latin typeface="Calibri" panose="020F0502020204030204"/>
            </a:endParaRPr>
          </a:p>
        </p:txBody>
      </p:sp>
      <p:pic>
        <p:nvPicPr>
          <p:cNvPr id="6" name="Picture 5" descr="Graphic showing a table for the error reduction. Showing formulas.">
            <a:extLst>
              <a:ext uri="{FF2B5EF4-FFF2-40B4-BE49-F238E27FC236}">
                <a16:creationId xmlns:a16="http://schemas.microsoft.com/office/drawing/2014/main" id="{AF557BBB-4FCE-4AE0-B2D8-1983E84AAF27}"/>
              </a:ext>
            </a:extLst>
          </p:cNvPr>
          <p:cNvPicPr>
            <a:picLocks noChangeAspect="1"/>
          </p:cNvPicPr>
          <p:nvPr/>
        </p:nvPicPr>
        <p:blipFill>
          <a:blip r:embed="rId2"/>
          <a:stretch>
            <a:fillRect/>
          </a:stretch>
        </p:blipFill>
        <p:spPr>
          <a:xfrm>
            <a:off x="4664868" y="976108"/>
            <a:ext cx="4221131" cy="3412464"/>
          </a:xfrm>
          <a:prstGeom prst="rect">
            <a:avLst/>
          </a:prstGeom>
        </p:spPr>
      </p:pic>
    </p:spTree>
    <p:extLst>
      <p:ext uri="{BB962C8B-B14F-4D97-AF65-F5344CB8AC3E}">
        <p14:creationId xmlns:p14="http://schemas.microsoft.com/office/powerpoint/2010/main" val="3960230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SAFER flow chart</a:t>
            </a:r>
          </a:p>
        </p:txBody>
      </p:sp>
      <p:pic>
        <p:nvPicPr>
          <p:cNvPr id="8" name="Picture 7" descr="Showing flow chart of SAFER">
            <a:extLst>
              <a:ext uri="{FF2B5EF4-FFF2-40B4-BE49-F238E27FC236}">
                <a16:creationId xmlns:a16="http://schemas.microsoft.com/office/drawing/2014/main" id="{355CE3BC-D6CE-4410-9B65-B01A4E50CAD1}"/>
              </a:ext>
            </a:extLst>
          </p:cNvPr>
          <p:cNvPicPr>
            <a:picLocks noChangeAspect="1"/>
          </p:cNvPicPr>
          <p:nvPr/>
        </p:nvPicPr>
        <p:blipFill>
          <a:blip r:embed="rId2"/>
          <a:stretch>
            <a:fillRect/>
          </a:stretch>
        </p:blipFill>
        <p:spPr>
          <a:xfrm>
            <a:off x="1019651" y="2194352"/>
            <a:ext cx="5419120" cy="2094329"/>
          </a:xfrm>
          <a:prstGeom prst="rect">
            <a:avLst/>
          </a:prstGeom>
        </p:spPr>
      </p:pic>
    </p:spTree>
    <p:extLst>
      <p:ext uri="{BB962C8B-B14F-4D97-AF65-F5344CB8AC3E}">
        <p14:creationId xmlns:p14="http://schemas.microsoft.com/office/powerpoint/2010/main" val="4201375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SAFER flow chart</a:t>
            </a:r>
          </a:p>
        </p:txBody>
      </p:sp>
      <p:grpSp>
        <p:nvGrpSpPr>
          <p:cNvPr id="9" name="Group 8" descr="diagram showing the flow chart">
            <a:extLst>
              <a:ext uri="{FF2B5EF4-FFF2-40B4-BE49-F238E27FC236}">
                <a16:creationId xmlns:a16="http://schemas.microsoft.com/office/drawing/2014/main" id="{97F94735-9743-4649-A028-C4DE8BB642BA}"/>
              </a:ext>
            </a:extLst>
          </p:cNvPr>
          <p:cNvGrpSpPr/>
          <p:nvPr/>
        </p:nvGrpSpPr>
        <p:grpSpPr>
          <a:xfrm>
            <a:off x="1005840" y="944880"/>
            <a:ext cx="5656216" cy="3348093"/>
            <a:chOff x="1005840" y="944880"/>
            <a:chExt cx="5656216" cy="3348093"/>
          </a:xfrm>
        </p:grpSpPr>
        <p:pic>
          <p:nvPicPr>
            <p:cNvPr id="7" name="Picture 6">
              <a:extLst>
                <a:ext uri="{FF2B5EF4-FFF2-40B4-BE49-F238E27FC236}">
                  <a16:creationId xmlns:a16="http://schemas.microsoft.com/office/drawing/2014/main" id="{386A7D2C-23D0-452B-B4F1-784C49A670EC}"/>
                </a:ext>
              </a:extLst>
            </p:cNvPr>
            <p:cNvPicPr>
              <a:picLocks noChangeAspect="1"/>
            </p:cNvPicPr>
            <p:nvPr/>
          </p:nvPicPr>
          <p:blipFill rotWithShape="1">
            <a:blip r:embed="rId2"/>
            <a:srcRect r="18370"/>
            <a:stretch/>
          </p:blipFill>
          <p:spPr>
            <a:xfrm>
              <a:off x="1005840" y="944880"/>
              <a:ext cx="5558246" cy="3348093"/>
            </a:xfrm>
            <a:prstGeom prst="rect">
              <a:avLst/>
            </a:prstGeom>
          </p:spPr>
        </p:pic>
        <p:sp>
          <p:nvSpPr>
            <p:cNvPr id="8" name="TextBox 7">
              <a:extLst>
                <a:ext uri="{FF2B5EF4-FFF2-40B4-BE49-F238E27FC236}">
                  <a16:creationId xmlns:a16="http://schemas.microsoft.com/office/drawing/2014/main" id="{89263A53-E476-4051-9915-ECF971CE32CA}"/>
                </a:ext>
              </a:extLst>
            </p:cNvPr>
            <p:cNvSpPr txBox="1"/>
            <p:nvPr/>
          </p:nvSpPr>
          <p:spPr>
            <a:xfrm>
              <a:off x="6041571" y="1904704"/>
              <a:ext cx="620485" cy="702849"/>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224691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SAFER flow chart</a:t>
            </a:r>
          </a:p>
        </p:txBody>
      </p:sp>
      <p:grpSp>
        <p:nvGrpSpPr>
          <p:cNvPr id="3" name="Group 2" descr="Diagram showing the flow chart">
            <a:extLst>
              <a:ext uri="{FF2B5EF4-FFF2-40B4-BE49-F238E27FC236}">
                <a16:creationId xmlns:a16="http://schemas.microsoft.com/office/drawing/2014/main" id="{8A763241-F1D5-42B2-89A0-1CF904498347}"/>
              </a:ext>
            </a:extLst>
          </p:cNvPr>
          <p:cNvGrpSpPr/>
          <p:nvPr/>
        </p:nvGrpSpPr>
        <p:grpSpPr>
          <a:xfrm>
            <a:off x="1005840" y="944880"/>
            <a:ext cx="7264581" cy="3520983"/>
            <a:chOff x="1005840" y="944880"/>
            <a:chExt cx="7264581" cy="3520983"/>
          </a:xfrm>
        </p:grpSpPr>
        <p:pic>
          <p:nvPicPr>
            <p:cNvPr id="7" name="Picture 6">
              <a:extLst>
                <a:ext uri="{FF2B5EF4-FFF2-40B4-BE49-F238E27FC236}">
                  <a16:creationId xmlns:a16="http://schemas.microsoft.com/office/drawing/2014/main" id="{386A7D2C-23D0-452B-B4F1-784C49A670EC}"/>
                </a:ext>
              </a:extLst>
            </p:cNvPr>
            <p:cNvPicPr>
              <a:picLocks noChangeAspect="1"/>
            </p:cNvPicPr>
            <p:nvPr/>
          </p:nvPicPr>
          <p:blipFill>
            <a:blip r:embed="rId2"/>
            <a:stretch>
              <a:fillRect/>
            </a:stretch>
          </p:blipFill>
          <p:spPr>
            <a:xfrm>
              <a:off x="1005840" y="944880"/>
              <a:ext cx="6809126" cy="3348093"/>
            </a:xfrm>
            <a:prstGeom prst="rect">
              <a:avLst/>
            </a:prstGeom>
          </p:spPr>
        </p:pic>
        <p:sp>
          <p:nvSpPr>
            <p:cNvPr id="2" name="TextBox 1">
              <a:extLst>
                <a:ext uri="{FF2B5EF4-FFF2-40B4-BE49-F238E27FC236}">
                  <a16:creationId xmlns:a16="http://schemas.microsoft.com/office/drawing/2014/main" id="{BA1BF903-F73C-42CA-9FB9-B6B9B1A170C6}"/>
                </a:ext>
              </a:extLst>
            </p:cNvPr>
            <p:cNvSpPr txBox="1"/>
            <p:nvPr/>
          </p:nvSpPr>
          <p:spPr>
            <a:xfrm>
              <a:off x="6562453" y="2429516"/>
              <a:ext cx="1707968" cy="2036347"/>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204910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SAFER flow chart</a:t>
            </a:r>
          </a:p>
        </p:txBody>
      </p:sp>
      <p:pic>
        <p:nvPicPr>
          <p:cNvPr id="7" name="Picture 6" descr="Diagram showing the flow chart">
            <a:extLst>
              <a:ext uri="{FF2B5EF4-FFF2-40B4-BE49-F238E27FC236}">
                <a16:creationId xmlns:a16="http://schemas.microsoft.com/office/drawing/2014/main" id="{386A7D2C-23D0-452B-B4F1-784C49A670EC}"/>
              </a:ext>
            </a:extLst>
          </p:cNvPr>
          <p:cNvPicPr>
            <a:picLocks noChangeAspect="1"/>
          </p:cNvPicPr>
          <p:nvPr/>
        </p:nvPicPr>
        <p:blipFill>
          <a:blip r:embed="rId2"/>
          <a:stretch>
            <a:fillRect/>
          </a:stretch>
        </p:blipFill>
        <p:spPr>
          <a:xfrm>
            <a:off x="1005840" y="944880"/>
            <a:ext cx="6809126" cy="3348093"/>
          </a:xfrm>
          <a:prstGeom prst="rect">
            <a:avLst/>
          </a:prstGeom>
        </p:spPr>
      </p:pic>
      <p:sp>
        <p:nvSpPr>
          <p:cNvPr id="6" name="Arrow: Down 5" descr="arrow">
            <a:extLst>
              <a:ext uri="{FF2B5EF4-FFF2-40B4-BE49-F238E27FC236}">
                <a16:creationId xmlns:a16="http://schemas.microsoft.com/office/drawing/2014/main" id="{0E73F9CC-57A8-4999-971C-E4FCEC03988F}"/>
              </a:ext>
            </a:extLst>
          </p:cNvPr>
          <p:cNvSpPr/>
          <p:nvPr/>
        </p:nvSpPr>
        <p:spPr>
          <a:xfrm rot="5400000">
            <a:off x="6423659" y="3939540"/>
            <a:ext cx="243839" cy="106681"/>
          </a:xfrm>
          <a:prstGeom prst="downArrow">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84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712F150-69EC-474D-9FDD-7E04FAC466AD}"/>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SAFER results</a:t>
            </a:r>
          </a:p>
        </p:txBody>
      </p:sp>
      <p:sp>
        <p:nvSpPr>
          <p:cNvPr id="2" name="TextBox 1">
            <a:extLst>
              <a:ext uri="{FF2B5EF4-FFF2-40B4-BE49-F238E27FC236}">
                <a16:creationId xmlns:a16="http://schemas.microsoft.com/office/drawing/2014/main" id="{4D56636E-2F66-4617-A2A7-2D33C268A0DD}"/>
              </a:ext>
            </a:extLst>
          </p:cNvPr>
          <p:cNvSpPr txBox="1"/>
          <p:nvPr/>
        </p:nvSpPr>
        <p:spPr>
          <a:xfrm>
            <a:off x="1412420" y="990503"/>
            <a:ext cx="3131820" cy="369332"/>
          </a:xfrm>
          <a:prstGeom prst="rect">
            <a:avLst/>
          </a:prstGeom>
          <a:solidFill>
            <a:schemeClr val="bg1"/>
          </a:solidFill>
          <a:ln>
            <a:solidFill>
              <a:schemeClr val="tx1"/>
            </a:solidFill>
          </a:ln>
        </p:spPr>
        <p:txBody>
          <a:bodyPr wrap="square" rtlCol="0">
            <a:spAutoFit/>
          </a:bodyPr>
          <a:lstStyle/>
          <a:p>
            <a:r>
              <a:rPr lang="en-US" dirty="0"/>
              <a:t>LF tile r01c02</a:t>
            </a:r>
          </a:p>
        </p:txBody>
      </p:sp>
      <p:pic>
        <p:nvPicPr>
          <p:cNvPr id="5" name="Picture 4" descr="A picture containing text, outdoor object, star, dark&#10;&#10;Description automatically generated">
            <a:extLst>
              <a:ext uri="{FF2B5EF4-FFF2-40B4-BE49-F238E27FC236}">
                <a16:creationId xmlns:a16="http://schemas.microsoft.com/office/drawing/2014/main" id="{1F7D2A4A-71A6-4CD7-99C1-FB94F42399B3}"/>
              </a:ext>
            </a:extLst>
          </p:cNvPr>
          <p:cNvPicPr>
            <a:picLocks noChangeAspect="1"/>
          </p:cNvPicPr>
          <p:nvPr/>
        </p:nvPicPr>
        <p:blipFill rotWithShape="1">
          <a:blip r:embed="rId2">
            <a:extLst>
              <a:ext uri="{28A0092B-C50C-407E-A947-70E740481C1C}">
                <a14:useLocalDpi xmlns:a14="http://schemas.microsoft.com/office/drawing/2010/main" val="0"/>
              </a:ext>
            </a:extLst>
          </a:blip>
          <a:srcRect t="12179" r="7749" b="4651"/>
          <a:stretch/>
        </p:blipFill>
        <p:spPr>
          <a:xfrm>
            <a:off x="155120" y="1359836"/>
            <a:ext cx="4386399" cy="3042043"/>
          </a:xfrm>
          <a:prstGeom prst="rect">
            <a:avLst/>
          </a:prstGeom>
        </p:spPr>
      </p:pic>
      <p:pic>
        <p:nvPicPr>
          <p:cNvPr id="8" name="Picture 7" descr="Map&#10;&#10;Description automatically generated">
            <a:extLst>
              <a:ext uri="{FF2B5EF4-FFF2-40B4-BE49-F238E27FC236}">
                <a16:creationId xmlns:a16="http://schemas.microsoft.com/office/drawing/2014/main" id="{9CC1BC62-7630-4E31-8FD0-78A83EB2F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02" y="988913"/>
            <a:ext cx="1286197" cy="993879"/>
          </a:xfrm>
          <a:prstGeom prst="rect">
            <a:avLst/>
          </a:prstGeom>
        </p:spPr>
      </p:pic>
      <p:sp>
        <p:nvSpPr>
          <p:cNvPr id="10" name="Oval 9" descr="circle on the upper NW of the U.S.">
            <a:extLst>
              <a:ext uri="{FF2B5EF4-FFF2-40B4-BE49-F238E27FC236}">
                <a16:creationId xmlns:a16="http://schemas.microsoft.com/office/drawing/2014/main" id="{BB606C48-5767-41FB-94C5-3E5A40ADD410}"/>
              </a:ext>
            </a:extLst>
          </p:cNvPr>
          <p:cNvSpPr/>
          <p:nvPr/>
        </p:nvSpPr>
        <p:spPr>
          <a:xfrm>
            <a:off x="198288" y="1101874"/>
            <a:ext cx="174498" cy="18446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34E31C-6625-401E-93A7-B4000EA809FD}"/>
              </a:ext>
            </a:extLst>
          </p:cNvPr>
          <p:cNvSpPr txBox="1"/>
          <p:nvPr/>
        </p:nvSpPr>
        <p:spPr>
          <a:xfrm>
            <a:off x="4595572" y="990505"/>
            <a:ext cx="4350140" cy="369332"/>
          </a:xfrm>
          <a:prstGeom prst="rect">
            <a:avLst/>
          </a:prstGeom>
          <a:solidFill>
            <a:schemeClr val="bg1"/>
          </a:solidFill>
          <a:ln>
            <a:solidFill>
              <a:schemeClr val="tx1"/>
            </a:solidFill>
          </a:ln>
        </p:spPr>
        <p:txBody>
          <a:bodyPr wrap="square" rtlCol="0">
            <a:spAutoFit/>
          </a:bodyPr>
          <a:lstStyle/>
          <a:p>
            <a:pPr algn="ctr"/>
            <a:r>
              <a:rPr lang="en-US" dirty="0"/>
              <a:t>SAFER results vs. analyst-reviewed data </a:t>
            </a:r>
          </a:p>
        </p:txBody>
      </p:sp>
      <p:pic>
        <p:nvPicPr>
          <p:cNvPr id="6" name="Picture 5" descr="Satellite picture of disturbance.">
            <a:extLst>
              <a:ext uri="{FF2B5EF4-FFF2-40B4-BE49-F238E27FC236}">
                <a16:creationId xmlns:a16="http://schemas.microsoft.com/office/drawing/2014/main" id="{025B4F1F-63B9-4866-8248-7502A559DC9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2179" r="7433" b="4651"/>
          <a:stretch/>
        </p:blipFill>
        <p:spPr>
          <a:xfrm>
            <a:off x="4544240" y="1359836"/>
            <a:ext cx="4401471" cy="3042043"/>
          </a:xfrm>
          <a:prstGeom prst="rect">
            <a:avLst/>
          </a:prstGeom>
        </p:spPr>
      </p:pic>
      <p:sp>
        <p:nvSpPr>
          <p:cNvPr id="3" name="TextBox 2">
            <a:extLst>
              <a:ext uri="{FF2B5EF4-FFF2-40B4-BE49-F238E27FC236}">
                <a16:creationId xmlns:a16="http://schemas.microsoft.com/office/drawing/2014/main" id="{0D47BEB6-3007-4299-92EE-C61F4A97031B}"/>
              </a:ext>
            </a:extLst>
          </p:cNvPr>
          <p:cNvSpPr txBox="1"/>
          <p:nvPr/>
        </p:nvSpPr>
        <p:spPr>
          <a:xfrm>
            <a:off x="4759778" y="2130879"/>
            <a:ext cx="4185933" cy="923330"/>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SAFER has potential to reduce</a:t>
            </a:r>
          </a:p>
          <a:p>
            <a:pPr marL="285750" indent="-285750">
              <a:buFont typeface="Wingdings" panose="05000000000000000000" pitchFamily="2" charset="2"/>
              <a:buChar char="ü"/>
            </a:pPr>
            <a:r>
              <a:rPr lang="en-US" dirty="0">
                <a:solidFill>
                  <a:schemeClr val="bg1"/>
                </a:solidFill>
                <a:latin typeface="Calibri" panose="020F0502020204030204" pitchFamily="34" charset="0"/>
                <a:ea typeface="Calibri" panose="020F0502020204030204" pitchFamily="34" charset="0"/>
                <a:cs typeface="Arial" panose="020B0604020202020204" pitchFamily="34" charset="0"/>
              </a:rPr>
              <a:t>commission errors ~ 70- 99%</a:t>
            </a:r>
          </a:p>
          <a:p>
            <a:pPr marL="285750" indent="-285750">
              <a:buFont typeface="Wingdings" panose="05000000000000000000" pitchFamily="2" charset="2"/>
              <a:buChar char="ü"/>
            </a:pPr>
            <a:r>
              <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analyst effort by over 96%. </a:t>
            </a:r>
            <a:endParaRPr lang="en-US" dirty="0">
              <a:solidFill>
                <a:schemeClr val="bg1"/>
              </a:solidFill>
            </a:endParaRPr>
          </a:p>
        </p:txBody>
      </p:sp>
    </p:spTree>
    <p:extLst>
      <p:ext uri="{BB962C8B-B14F-4D97-AF65-F5344CB8AC3E}">
        <p14:creationId xmlns:p14="http://schemas.microsoft.com/office/powerpoint/2010/main" val="29517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imated gif showing change detection.">
            <a:extLst>
              <a:ext uri="{FF2B5EF4-FFF2-40B4-BE49-F238E27FC236}">
                <a16:creationId xmlns:a16="http://schemas.microsoft.com/office/drawing/2014/main" id="{1924881C-26CA-4906-8DCB-26C0F8F2A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DE4203E6-F61E-4CE9-A423-1B147F284315}"/>
              </a:ext>
            </a:extLst>
          </p:cNvPr>
          <p:cNvSpPr>
            <a:spLocks noGrp="1" noChangeArrowheads="1"/>
          </p:cNvSpPr>
          <p:nvPr>
            <p:ph idx="1"/>
          </p:nvPr>
        </p:nvSpPr>
        <p:spPr>
          <a:xfrm>
            <a:off x="4572000" y="944880"/>
            <a:ext cx="4572000" cy="2865120"/>
          </a:xfrm>
        </p:spPr>
        <p:txBody>
          <a:bodyPr/>
          <a:lstStyle/>
          <a:p>
            <a:r>
              <a:rPr lang="en-US" altLang="en-US" sz="2000" dirty="0"/>
              <a:t>Considers two scenes from consecutive years and anniversary dates</a:t>
            </a:r>
          </a:p>
          <a:p>
            <a:r>
              <a:rPr lang="en-US" altLang="en-US" sz="2000" dirty="0"/>
              <a:t>Disturbances do not always have  spectral contrast</a:t>
            </a:r>
          </a:p>
          <a:p>
            <a:pPr lvl="1"/>
            <a:r>
              <a:rPr lang="en-US" altLang="en-US" sz="1800" dirty="0"/>
              <a:t>All spectral differences are not necessarily vegetation disturbances</a:t>
            </a:r>
          </a:p>
          <a:p>
            <a:r>
              <a:rPr lang="en-US" altLang="en-US" sz="2000" dirty="0"/>
              <a:t>Machine detection requires a threshold</a:t>
            </a:r>
          </a:p>
          <a:p>
            <a:r>
              <a:rPr lang="en-US" altLang="en-US" sz="2000" dirty="0"/>
              <a:t>Any “threshold” will have associated omission and commission error</a:t>
            </a:r>
          </a:p>
          <a:p>
            <a:endParaRPr lang="en-US" altLang="en-US" sz="2000" dirty="0"/>
          </a:p>
        </p:txBody>
      </p:sp>
      <p:sp>
        <p:nvSpPr>
          <p:cNvPr id="7" name="Text Placeholder 2">
            <a:extLst>
              <a:ext uri="{FF2B5EF4-FFF2-40B4-BE49-F238E27FC236}">
                <a16:creationId xmlns:a16="http://schemas.microsoft.com/office/drawing/2014/main" id="{05B1AB32-A3B4-41C5-B0F4-62B6D66B8275}"/>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Change detection 101</a:t>
            </a:r>
          </a:p>
        </p:txBody>
      </p:sp>
    </p:spTree>
    <p:extLst>
      <p:ext uri="{BB962C8B-B14F-4D97-AF65-F5344CB8AC3E}">
        <p14:creationId xmlns:p14="http://schemas.microsoft.com/office/powerpoint/2010/main" val="26851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FF739DE2-7A39-449F-ADC3-1386DF28AD5D}"/>
              </a:ext>
            </a:extLst>
          </p:cNvPr>
          <p:cNvSpPr txBox="1">
            <a:spLocks/>
          </p:cNvSpPr>
          <p:nvPr/>
        </p:nvSpPr>
        <p:spPr>
          <a:xfrm>
            <a:off x="152170" y="896474"/>
            <a:ext cx="4175990" cy="3661409"/>
          </a:xfr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Analysts are important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Humans “see” a road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Not everything is fully automated, but we have come a long way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lvl="1"/>
            <a:endParaRPr lang="en-US" sz="2000" dirty="0"/>
          </a:p>
          <a:p>
            <a:endParaRPr lang="en-US" sz="2000" dirty="0"/>
          </a:p>
          <a:p>
            <a:endParaRPr lang="en-US" dirty="0"/>
          </a:p>
        </p:txBody>
      </p:sp>
      <p:sp>
        <p:nvSpPr>
          <p:cNvPr id="6" name="Text Placeholder 2">
            <a:extLst>
              <a:ext uri="{FF2B5EF4-FFF2-40B4-BE49-F238E27FC236}">
                <a16:creationId xmlns:a16="http://schemas.microsoft.com/office/drawing/2014/main" id="{C9617683-B425-4098-96E3-65F9742E7D14}"/>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SAFER results</a:t>
            </a:r>
          </a:p>
        </p:txBody>
      </p:sp>
      <p:grpSp>
        <p:nvGrpSpPr>
          <p:cNvPr id="4" name="Group 3" descr="Graphic showing 4 thumbnails showing the SAFER outputs">
            <a:extLst>
              <a:ext uri="{FF2B5EF4-FFF2-40B4-BE49-F238E27FC236}">
                <a16:creationId xmlns:a16="http://schemas.microsoft.com/office/drawing/2014/main" id="{6F3092CC-8B35-472C-95E7-7CE797B78924}"/>
              </a:ext>
            </a:extLst>
          </p:cNvPr>
          <p:cNvGrpSpPr/>
          <p:nvPr/>
        </p:nvGrpSpPr>
        <p:grpSpPr>
          <a:xfrm>
            <a:off x="4342379" y="577"/>
            <a:ext cx="4601527" cy="2588577"/>
            <a:chOff x="4328160" y="-10476"/>
            <a:chExt cx="4601527" cy="2588577"/>
          </a:xfrm>
        </p:grpSpPr>
        <p:pic>
          <p:nvPicPr>
            <p:cNvPr id="5" name="Picture 4">
              <a:extLst>
                <a:ext uri="{FF2B5EF4-FFF2-40B4-BE49-F238E27FC236}">
                  <a16:creationId xmlns:a16="http://schemas.microsoft.com/office/drawing/2014/main" id="{C058C020-8512-4AA6-B521-23F413ED1C88}"/>
                </a:ext>
              </a:extLst>
            </p:cNvPr>
            <p:cNvPicPr>
              <a:picLocks noChangeAspect="1"/>
            </p:cNvPicPr>
            <p:nvPr/>
          </p:nvPicPr>
          <p:blipFill rotWithShape="1">
            <a:blip r:embed="rId3"/>
            <a:srcRect b="50901"/>
            <a:stretch/>
          </p:blipFill>
          <p:spPr>
            <a:xfrm>
              <a:off x="4328160" y="-10476"/>
              <a:ext cx="4601527" cy="2259306"/>
            </a:xfrm>
            <a:prstGeom prst="rect">
              <a:avLst/>
            </a:prstGeom>
          </p:spPr>
        </p:pic>
        <p:sp>
          <p:nvSpPr>
            <p:cNvPr id="2" name="TextBox 1">
              <a:extLst>
                <a:ext uri="{FF2B5EF4-FFF2-40B4-BE49-F238E27FC236}">
                  <a16:creationId xmlns:a16="http://schemas.microsoft.com/office/drawing/2014/main" id="{1FF2197A-402C-4894-9CF1-64EBF13C9F31}"/>
                </a:ext>
              </a:extLst>
            </p:cNvPr>
            <p:cNvSpPr txBox="1"/>
            <p:nvPr/>
          </p:nvSpPr>
          <p:spPr>
            <a:xfrm>
              <a:off x="4572000" y="8416"/>
              <a:ext cx="873579" cy="261610"/>
            </a:xfrm>
            <a:prstGeom prst="rect">
              <a:avLst/>
            </a:prstGeom>
            <a:noFill/>
          </p:spPr>
          <p:txBody>
            <a:bodyPr wrap="square" rtlCol="0">
              <a:spAutoFit/>
            </a:bodyPr>
            <a:lstStyle/>
            <a:p>
              <a:r>
                <a:rPr lang="en-US" sz="1100" dirty="0">
                  <a:solidFill>
                    <a:schemeClr val="bg1"/>
                  </a:solidFill>
                </a:rPr>
                <a:t>dNBR</a:t>
              </a:r>
            </a:p>
          </p:txBody>
        </p:sp>
        <p:sp>
          <p:nvSpPr>
            <p:cNvPr id="7" name="TextBox 6">
              <a:extLst>
                <a:ext uri="{FF2B5EF4-FFF2-40B4-BE49-F238E27FC236}">
                  <a16:creationId xmlns:a16="http://schemas.microsoft.com/office/drawing/2014/main" id="{7C96B1A3-9324-4FAC-A001-4BB50BD084FC}"/>
                </a:ext>
              </a:extLst>
            </p:cNvPr>
            <p:cNvSpPr txBox="1"/>
            <p:nvPr/>
          </p:nvSpPr>
          <p:spPr>
            <a:xfrm>
              <a:off x="6855279" y="8416"/>
              <a:ext cx="1366157" cy="261610"/>
            </a:xfrm>
            <a:prstGeom prst="rect">
              <a:avLst/>
            </a:prstGeom>
            <a:noFill/>
          </p:spPr>
          <p:txBody>
            <a:bodyPr wrap="square" rtlCol="0">
              <a:spAutoFit/>
            </a:bodyPr>
            <a:lstStyle/>
            <a:p>
              <a:r>
                <a:rPr lang="en-US" sz="1100" dirty="0">
                  <a:solidFill>
                    <a:schemeClr val="bg1"/>
                  </a:solidFill>
                </a:rPr>
                <a:t>Detections</a:t>
              </a:r>
            </a:p>
          </p:txBody>
        </p:sp>
        <p:sp>
          <p:nvSpPr>
            <p:cNvPr id="9" name="TextBox 8">
              <a:extLst>
                <a:ext uri="{FF2B5EF4-FFF2-40B4-BE49-F238E27FC236}">
                  <a16:creationId xmlns:a16="http://schemas.microsoft.com/office/drawing/2014/main" id="{61EFFBE2-8547-4868-AD2B-D6C3EC63E9D0}"/>
                </a:ext>
              </a:extLst>
            </p:cNvPr>
            <p:cNvSpPr txBox="1"/>
            <p:nvPr/>
          </p:nvSpPr>
          <p:spPr>
            <a:xfrm>
              <a:off x="4548155" y="2316491"/>
              <a:ext cx="1624045" cy="261610"/>
            </a:xfrm>
            <a:prstGeom prst="rect">
              <a:avLst/>
            </a:prstGeom>
            <a:noFill/>
          </p:spPr>
          <p:txBody>
            <a:bodyPr wrap="square" rtlCol="0">
              <a:spAutoFit/>
            </a:bodyPr>
            <a:lstStyle/>
            <a:p>
              <a:r>
                <a:rPr lang="en-US" sz="1100" dirty="0">
                  <a:solidFill>
                    <a:schemeClr val="bg1"/>
                  </a:solidFill>
                </a:rPr>
                <a:t>SAFER outputs</a:t>
              </a:r>
            </a:p>
          </p:txBody>
        </p:sp>
        <p:sp>
          <p:nvSpPr>
            <p:cNvPr id="10" name="TextBox 9">
              <a:extLst>
                <a:ext uri="{FF2B5EF4-FFF2-40B4-BE49-F238E27FC236}">
                  <a16:creationId xmlns:a16="http://schemas.microsoft.com/office/drawing/2014/main" id="{C1BB2011-1885-49B4-BA3C-04B30BD74FDF}"/>
                </a:ext>
              </a:extLst>
            </p:cNvPr>
            <p:cNvSpPr txBox="1"/>
            <p:nvPr/>
          </p:nvSpPr>
          <p:spPr>
            <a:xfrm>
              <a:off x="6822623" y="2314779"/>
              <a:ext cx="2042160" cy="261610"/>
            </a:xfrm>
            <a:prstGeom prst="rect">
              <a:avLst/>
            </a:prstGeom>
            <a:noFill/>
          </p:spPr>
          <p:txBody>
            <a:bodyPr wrap="square">
              <a:spAutoFit/>
            </a:bodyPr>
            <a:lstStyle/>
            <a:p>
              <a:r>
                <a:rPr lang="en-US" sz="1100" dirty="0">
                  <a:solidFill>
                    <a:schemeClr val="bg1"/>
                  </a:solidFill>
                </a:rPr>
                <a:t>Analyst-reviewed data </a:t>
              </a:r>
            </a:p>
          </p:txBody>
        </p:sp>
      </p:grpSp>
      <p:grpSp>
        <p:nvGrpSpPr>
          <p:cNvPr id="14" name="Group 13" descr="Graphic showing more thumbnails of SAFER output.">
            <a:extLst>
              <a:ext uri="{FF2B5EF4-FFF2-40B4-BE49-F238E27FC236}">
                <a16:creationId xmlns:a16="http://schemas.microsoft.com/office/drawing/2014/main" id="{DF2D75E4-3F16-4ABB-882F-5F0D6C425391}"/>
              </a:ext>
            </a:extLst>
          </p:cNvPr>
          <p:cNvGrpSpPr/>
          <p:nvPr/>
        </p:nvGrpSpPr>
        <p:grpSpPr>
          <a:xfrm>
            <a:off x="4343400" y="577"/>
            <a:ext cx="4601527" cy="4601527"/>
            <a:chOff x="-655388" y="895130"/>
            <a:chExt cx="4601527" cy="4601527"/>
          </a:xfrm>
        </p:grpSpPr>
        <p:pic>
          <p:nvPicPr>
            <p:cNvPr id="15" name="Picture 14">
              <a:extLst>
                <a:ext uri="{FF2B5EF4-FFF2-40B4-BE49-F238E27FC236}">
                  <a16:creationId xmlns:a16="http://schemas.microsoft.com/office/drawing/2014/main" id="{8859D6F1-5D70-4815-A281-B0CAC67E4F51}"/>
                </a:ext>
              </a:extLst>
            </p:cNvPr>
            <p:cNvPicPr>
              <a:picLocks noChangeAspect="1"/>
            </p:cNvPicPr>
            <p:nvPr/>
          </p:nvPicPr>
          <p:blipFill>
            <a:blip r:embed="rId3"/>
            <a:stretch>
              <a:fillRect/>
            </a:stretch>
          </p:blipFill>
          <p:spPr>
            <a:xfrm>
              <a:off x="-655388" y="895130"/>
              <a:ext cx="4601527" cy="4601527"/>
            </a:xfrm>
            <a:prstGeom prst="rect">
              <a:avLst/>
            </a:prstGeom>
          </p:spPr>
        </p:pic>
        <p:sp>
          <p:nvSpPr>
            <p:cNvPr id="16" name="TextBox 15">
              <a:extLst>
                <a:ext uri="{FF2B5EF4-FFF2-40B4-BE49-F238E27FC236}">
                  <a16:creationId xmlns:a16="http://schemas.microsoft.com/office/drawing/2014/main" id="{C194C622-1685-48C6-9BE1-74FE4D4004AD}"/>
                </a:ext>
              </a:extLst>
            </p:cNvPr>
            <p:cNvSpPr txBox="1"/>
            <p:nvPr/>
          </p:nvSpPr>
          <p:spPr>
            <a:xfrm>
              <a:off x="-411548" y="914023"/>
              <a:ext cx="873579" cy="261610"/>
            </a:xfrm>
            <a:prstGeom prst="rect">
              <a:avLst/>
            </a:prstGeom>
            <a:noFill/>
          </p:spPr>
          <p:txBody>
            <a:bodyPr wrap="square" rtlCol="0">
              <a:spAutoFit/>
            </a:bodyPr>
            <a:lstStyle/>
            <a:p>
              <a:r>
                <a:rPr lang="en-US" sz="1100" dirty="0">
                  <a:solidFill>
                    <a:schemeClr val="bg1"/>
                  </a:solidFill>
                </a:rPr>
                <a:t>dNBR</a:t>
              </a:r>
            </a:p>
          </p:txBody>
        </p:sp>
        <p:sp>
          <p:nvSpPr>
            <p:cNvPr id="17" name="TextBox 16">
              <a:extLst>
                <a:ext uri="{FF2B5EF4-FFF2-40B4-BE49-F238E27FC236}">
                  <a16:creationId xmlns:a16="http://schemas.microsoft.com/office/drawing/2014/main" id="{AB25042E-C0D0-43BF-9FAF-ECEFB12A0AD7}"/>
                </a:ext>
              </a:extLst>
            </p:cNvPr>
            <p:cNvSpPr txBox="1"/>
            <p:nvPr/>
          </p:nvSpPr>
          <p:spPr>
            <a:xfrm>
              <a:off x="1871731" y="914023"/>
              <a:ext cx="1366157" cy="261610"/>
            </a:xfrm>
            <a:prstGeom prst="rect">
              <a:avLst/>
            </a:prstGeom>
            <a:noFill/>
          </p:spPr>
          <p:txBody>
            <a:bodyPr wrap="square" rtlCol="0">
              <a:spAutoFit/>
            </a:bodyPr>
            <a:lstStyle/>
            <a:p>
              <a:r>
                <a:rPr lang="en-US" sz="1100" dirty="0">
                  <a:solidFill>
                    <a:schemeClr val="bg1"/>
                  </a:solidFill>
                </a:rPr>
                <a:t>Detections</a:t>
              </a:r>
            </a:p>
          </p:txBody>
        </p:sp>
        <p:sp>
          <p:nvSpPr>
            <p:cNvPr id="18" name="TextBox 17">
              <a:extLst>
                <a:ext uri="{FF2B5EF4-FFF2-40B4-BE49-F238E27FC236}">
                  <a16:creationId xmlns:a16="http://schemas.microsoft.com/office/drawing/2014/main" id="{5D4A07FB-2AB4-4697-8712-CE86EA5D6AF3}"/>
                </a:ext>
              </a:extLst>
            </p:cNvPr>
            <p:cNvSpPr txBox="1"/>
            <p:nvPr/>
          </p:nvSpPr>
          <p:spPr>
            <a:xfrm>
              <a:off x="-435393" y="3222098"/>
              <a:ext cx="1624045" cy="261610"/>
            </a:xfrm>
            <a:prstGeom prst="rect">
              <a:avLst/>
            </a:prstGeom>
            <a:noFill/>
          </p:spPr>
          <p:txBody>
            <a:bodyPr wrap="square" rtlCol="0">
              <a:spAutoFit/>
            </a:bodyPr>
            <a:lstStyle/>
            <a:p>
              <a:r>
                <a:rPr lang="en-US" sz="1100" dirty="0">
                  <a:solidFill>
                    <a:schemeClr val="bg1"/>
                  </a:solidFill>
                </a:rPr>
                <a:t>SAFER outputs</a:t>
              </a:r>
            </a:p>
          </p:txBody>
        </p:sp>
        <p:sp>
          <p:nvSpPr>
            <p:cNvPr id="19" name="TextBox 18">
              <a:extLst>
                <a:ext uri="{FF2B5EF4-FFF2-40B4-BE49-F238E27FC236}">
                  <a16:creationId xmlns:a16="http://schemas.microsoft.com/office/drawing/2014/main" id="{67E814F2-581F-4AC0-B9B4-791B96BDE7FA}"/>
                </a:ext>
              </a:extLst>
            </p:cNvPr>
            <p:cNvSpPr txBox="1"/>
            <p:nvPr/>
          </p:nvSpPr>
          <p:spPr>
            <a:xfrm>
              <a:off x="1839075" y="3220386"/>
              <a:ext cx="2042160" cy="261610"/>
            </a:xfrm>
            <a:prstGeom prst="rect">
              <a:avLst/>
            </a:prstGeom>
            <a:noFill/>
          </p:spPr>
          <p:txBody>
            <a:bodyPr wrap="square">
              <a:spAutoFit/>
            </a:bodyPr>
            <a:lstStyle/>
            <a:p>
              <a:r>
                <a:rPr lang="en-US" sz="1100" dirty="0">
                  <a:solidFill>
                    <a:schemeClr val="bg1"/>
                  </a:solidFill>
                </a:rPr>
                <a:t>Analyst-reviewed data </a:t>
              </a:r>
            </a:p>
          </p:txBody>
        </p:sp>
      </p:grpSp>
    </p:spTree>
    <p:extLst>
      <p:ext uri="{BB962C8B-B14F-4D97-AF65-F5344CB8AC3E}">
        <p14:creationId xmlns:p14="http://schemas.microsoft.com/office/powerpoint/2010/main" val="15469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 calcmode="lin" valueType="num">
                                      <p:cBhvr additive="base">
                                        <p:cTn id="1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 calcmode="lin" valueType="num">
                                      <p:cBhvr additive="base">
                                        <p:cTn id="1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the U.S. for 2015 change.">
            <a:extLst>
              <a:ext uri="{FF2B5EF4-FFF2-40B4-BE49-F238E27FC236}">
                <a16:creationId xmlns:a16="http://schemas.microsoft.com/office/drawing/2014/main" id="{F46E16B4-9678-4E6A-8317-44EA9F877F00}"/>
              </a:ext>
            </a:extLst>
          </p:cNvPr>
          <p:cNvPicPr>
            <a:picLocks noChangeAspect="1"/>
          </p:cNvPicPr>
          <p:nvPr/>
        </p:nvPicPr>
        <p:blipFill>
          <a:blip r:embed="rId2"/>
          <a:stretch>
            <a:fillRect/>
          </a:stretch>
        </p:blipFill>
        <p:spPr>
          <a:xfrm>
            <a:off x="3617298" y="356615"/>
            <a:ext cx="5559879" cy="4114800"/>
          </a:xfrm>
          <a:prstGeom prst="rect">
            <a:avLst/>
          </a:prstGeom>
        </p:spPr>
      </p:pic>
      <p:sp>
        <p:nvSpPr>
          <p:cNvPr id="6" name="Text Placeholder 2">
            <a:extLst>
              <a:ext uri="{FF2B5EF4-FFF2-40B4-BE49-F238E27FC236}">
                <a16:creationId xmlns:a16="http://schemas.microsoft.com/office/drawing/2014/main" id="{32526117-C189-44F7-95A3-A0367FC97C7A}"/>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So how are we doing?</a:t>
            </a:r>
          </a:p>
        </p:txBody>
      </p:sp>
      <p:pic>
        <p:nvPicPr>
          <p:cNvPr id="5" name="Picture 4" descr="Red dots on top of the U.S. image showing change.">
            <a:extLst>
              <a:ext uri="{FF2B5EF4-FFF2-40B4-BE49-F238E27FC236}">
                <a16:creationId xmlns:a16="http://schemas.microsoft.com/office/drawing/2014/main" id="{458E1F6C-C71E-4FE3-AF00-A1A945DCE2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21024" y="356616"/>
            <a:ext cx="5559878" cy="4114800"/>
          </a:xfrm>
          <a:prstGeom prst="rect">
            <a:avLst/>
          </a:prstGeom>
        </p:spPr>
      </p:pic>
      <p:sp>
        <p:nvSpPr>
          <p:cNvPr id="8" name="Text Placeholder 1">
            <a:extLst>
              <a:ext uri="{FF2B5EF4-FFF2-40B4-BE49-F238E27FC236}">
                <a16:creationId xmlns:a16="http://schemas.microsoft.com/office/drawing/2014/main" id="{FF739DE2-7A39-449F-ADC3-1386DF28AD5D}"/>
              </a:ext>
            </a:extLst>
          </p:cNvPr>
          <p:cNvSpPr txBox="1">
            <a:spLocks/>
          </p:cNvSpPr>
          <p:nvPr/>
        </p:nvSpPr>
        <p:spPr>
          <a:xfrm>
            <a:off x="214314" y="1020762"/>
            <a:ext cx="3790758" cy="366140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LCMAP reference data base (1984- 2018)</a:t>
            </a:r>
          </a:p>
          <a:p>
            <a:pPr lvl="1"/>
            <a:r>
              <a:rPr lang="en-US" sz="1100" dirty="0"/>
              <a:t>Expert opinion using 255×255-pixel single-date Landsat subsets from 1984 to 2018 growing season images, which are displayed in sequence</a:t>
            </a:r>
          </a:p>
          <a:p>
            <a:pPr lvl="1"/>
            <a:r>
              <a:rPr lang="en-US" sz="1100" dirty="0"/>
              <a:t>~25000 data points through out CONUS per year (Jan 1- dec 31)</a:t>
            </a:r>
          </a:p>
          <a:p>
            <a:pPr lvl="1"/>
            <a:r>
              <a:rPr lang="en-US" sz="1100" dirty="0"/>
              <a:t>Interpreter agreement was 88%+ overall ranging from 46% + (Disturbed) </a:t>
            </a:r>
          </a:p>
          <a:p>
            <a:pPr lvl="1"/>
            <a:endParaRPr lang="en-US" sz="1100" dirty="0"/>
          </a:p>
          <a:p>
            <a:r>
              <a:rPr lang="en-US" sz="1400" dirty="0">
                <a:solidFill>
                  <a:srgbClr val="FF0000"/>
                </a:solidFill>
              </a:rPr>
              <a:t>Change: Mechanical, Harvest, Fire, Structural Decline and Wind</a:t>
            </a:r>
          </a:p>
          <a:p>
            <a:endParaRPr lang="en-US" sz="1400" dirty="0"/>
          </a:p>
          <a:p>
            <a:r>
              <a:rPr lang="en-US" sz="1400" dirty="0"/>
              <a:t>No change: Stable &amp; Growth</a:t>
            </a:r>
          </a:p>
          <a:p>
            <a:endParaRPr lang="en-US" sz="1400" dirty="0"/>
          </a:p>
          <a:p>
            <a:pPr lvl="1"/>
            <a:endParaRPr lang="en-US" sz="1200" dirty="0"/>
          </a:p>
          <a:p>
            <a:endParaRPr lang="en-US" dirty="0"/>
          </a:p>
        </p:txBody>
      </p:sp>
      <p:sp>
        <p:nvSpPr>
          <p:cNvPr id="7" name="TextBox 6">
            <a:extLst>
              <a:ext uri="{FF2B5EF4-FFF2-40B4-BE49-F238E27FC236}">
                <a16:creationId xmlns:a16="http://schemas.microsoft.com/office/drawing/2014/main" id="{4DA53778-4F87-4231-9E22-549DB721994E}"/>
              </a:ext>
            </a:extLst>
          </p:cNvPr>
          <p:cNvSpPr txBox="1"/>
          <p:nvPr/>
        </p:nvSpPr>
        <p:spPr>
          <a:xfrm>
            <a:off x="5065776" y="592667"/>
            <a:ext cx="2441448" cy="372410"/>
          </a:xfrm>
          <a:prstGeom prst="rect">
            <a:avLst/>
          </a:prstGeom>
          <a:noFill/>
        </p:spPr>
        <p:txBody>
          <a:bodyPr wrap="square" rtlCol="0">
            <a:spAutoFit/>
          </a:bodyPr>
          <a:lstStyle/>
          <a:p>
            <a:pPr algn="ctr"/>
            <a:r>
              <a:rPr lang="en-US" dirty="0"/>
              <a:t>2015 change</a:t>
            </a:r>
          </a:p>
        </p:txBody>
      </p:sp>
    </p:spTree>
    <p:extLst>
      <p:ext uri="{BB962C8B-B14F-4D97-AF65-F5344CB8AC3E}">
        <p14:creationId xmlns:p14="http://schemas.microsoft.com/office/powerpoint/2010/main" val="413192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 calcmode="lin" valueType="num">
                                      <p:cBhvr additive="base">
                                        <p:cTn id="2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2" presetClass="entr" presetSubtype="4"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 calcmode="lin" valueType="num">
                                      <p:cBhvr additive="base">
                                        <p:cTn id="2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6DCE901-6B75-4E1F-BE48-003230C3912F}"/>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So how are we doing?</a:t>
            </a:r>
          </a:p>
        </p:txBody>
      </p:sp>
      <p:sp>
        <p:nvSpPr>
          <p:cNvPr id="8" name="Text Placeholder 1">
            <a:extLst>
              <a:ext uri="{FF2B5EF4-FFF2-40B4-BE49-F238E27FC236}">
                <a16:creationId xmlns:a16="http://schemas.microsoft.com/office/drawing/2014/main" id="{FF739DE2-7A39-449F-ADC3-1386DF28AD5D}"/>
              </a:ext>
            </a:extLst>
          </p:cNvPr>
          <p:cNvSpPr txBox="1">
            <a:spLocks/>
          </p:cNvSpPr>
          <p:nvPr/>
        </p:nvSpPr>
        <p:spPr>
          <a:xfrm>
            <a:off x="214314" y="1020762"/>
            <a:ext cx="3917739" cy="366140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LF Reporting period is centered around DOY 175 &amp; DOY 250</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Comparison on annual time steps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1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LF reference reporting period is 1- 365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1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mismatch expected.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lang="en-US" sz="1100" dirty="0">
              <a:solidFill>
                <a:prstClr val="black"/>
              </a:solidFill>
              <a:latin typeface="Arial" panose="020B0604020202020204" pitchFamily="34" charset="0"/>
              <a:cs typeface="Arial" panose="020B0604020202020204" pitchFamily="34" charset="0"/>
            </a:endParaRPr>
          </a:p>
          <a:p>
            <a:pPr marL="342900" indent="-342900">
              <a:spcBef>
                <a:spcPct val="20000"/>
              </a:spcBef>
              <a:buFont typeface="Arial"/>
              <a:buChar char="•"/>
              <a:defRPr/>
            </a:pPr>
            <a:r>
              <a:rPr lang="en-US" sz="1400" dirty="0">
                <a:solidFill>
                  <a:prstClr val="black"/>
                </a:solidFill>
                <a:latin typeface="Arial" panose="020B0604020202020204" pitchFamily="34" charset="0"/>
                <a:cs typeface="Arial" panose="020B0604020202020204" pitchFamily="34" charset="0"/>
              </a:rPr>
              <a:t>Median CONUS wide LF product accuracy is 98.9% over all with 0.47 MCC </a:t>
            </a:r>
          </a:p>
        </p:txBody>
      </p:sp>
      <p:grpSp>
        <p:nvGrpSpPr>
          <p:cNvPr id="4" name="Group 3" descr="graphic showing accuracy">
            <a:extLst>
              <a:ext uri="{FF2B5EF4-FFF2-40B4-BE49-F238E27FC236}">
                <a16:creationId xmlns:a16="http://schemas.microsoft.com/office/drawing/2014/main" id="{B928F40E-8341-4F23-A230-61D91BDE25A4}"/>
              </a:ext>
            </a:extLst>
          </p:cNvPr>
          <p:cNvGrpSpPr/>
          <p:nvPr/>
        </p:nvGrpSpPr>
        <p:grpSpPr>
          <a:xfrm>
            <a:off x="4408800" y="77892"/>
            <a:ext cx="4477199" cy="4357686"/>
            <a:chOff x="4408800" y="77892"/>
            <a:chExt cx="4477199" cy="4357686"/>
          </a:xfrm>
        </p:grpSpPr>
        <p:pic>
          <p:nvPicPr>
            <p:cNvPr id="3" name="Picture 2">
              <a:extLst>
                <a:ext uri="{FF2B5EF4-FFF2-40B4-BE49-F238E27FC236}">
                  <a16:creationId xmlns:a16="http://schemas.microsoft.com/office/drawing/2014/main" id="{F435017E-4FF2-4BEC-9B09-C3D8C43548E3}"/>
                </a:ext>
              </a:extLst>
            </p:cNvPr>
            <p:cNvPicPr>
              <a:picLocks noChangeAspect="1"/>
            </p:cNvPicPr>
            <p:nvPr/>
          </p:nvPicPr>
          <p:blipFill>
            <a:blip r:embed="rId3"/>
            <a:stretch>
              <a:fillRect/>
            </a:stretch>
          </p:blipFill>
          <p:spPr>
            <a:xfrm>
              <a:off x="4528313" y="77892"/>
              <a:ext cx="4357686" cy="4357686"/>
            </a:xfrm>
            <a:prstGeom prst="rect">
              <a:avLst/>
            </a:prstGeom>
          </p:spPr>
        </p:pic>
        <p:sp>
          <p:nvSpPr>
            <p:cNvPr id="2" name="TextBox 1">
              <a:extLst>
                <a:ext uri="{FF2B5EF4-FFF2-40B4-BE49-F238E27FC236}">
                  <a16:creationId xmlns:a16="http://schemas.microsoft.com/office/drawing/2014/main" id="{4363E428-F421-4CE8-909F-0846363BB64B}"/>
                </a:ext>
              </a:extLst>
            </p:cNvPr>
            <p:cNvSpPr txBox="1"/>
            <p:nvPr/>
          </p:nvSpPr>
          <p:spPr>
            <a:xfrm rot="16200000">
              <a:off x="3689975" y="861065"/>
              <a:ext cx="1699260" cy="261610"/>
            </a:xfrm>
            <a:prstGeom prst="rect">
              <a:avLst/>
            </a:prstGeom>
            <a:solidFill>
              <a:schemeClr val="bg1"/>
            </a:solidFill>
          </p:spPr>
          <p:txBody>
            <a:bodyPr wrap="square" rtlCol="0">
              <a:spAutoFit/>
            </a:bodyPr>
            <a:lstStyle/>
            <a:p>
              <a:pPr algn="ctr"/>
              <a:r>
                <a:rPr lang="en-US" sz="1100" dirty="0"/>
                <a:t>kappa</a:t>
              </a:r>
            </a:p>
          </p:txBody>
        </p:sp>
        <p:sp>
          <p:nvSpPr>
            <p:cNvPr id="6" name="TextBox 5">
              <a:extLst>
                <a:ext uri="{FF2B5EF4-FFF2-40B4-BE49-F238E27FC236}">
                  <a16:creationId xmlns:a16="http://schemas.microsoft.com/office/drawing/2014/main" id="{7E572CCA-9B49-443A-841B-EB4E36B63ED6}"/>
                </a:ext>
              </a:extLst>
            </p:cNvPr>
            <p:cNvSpPr txBox="1"/>
            <p:nvPr/>
          </p:nvSpPr>
          <p:spPr>
            <a:xfrm rot="16200000">
              <a:off x="3733867" y="3032563"/>
              <a:ext cx="1699259" cy="262016"/>
            </a:xfrm>
            <a:prstGeom prst="rect">
              <a:avLst/>
            </a:prstGeom>
            <a:solidFill>
              <a:schemeClr val="bg1"/>
            </a:solidFill>
          </p:spPr>
          <p:txBody>
            <a:bodyPr wrap="square" rtlCol="0">
              <a:spAutoFit/>
            </a:bodyPr>
            <a:lstStyle/>
            <a:p>
              <a:pPr algn="ctr"/>
              <a:r>
                <a:rPr lang="en-US" sz="1100" dirty="0"/>
                <a:t>Overall Accuracy</a:t>
              </a:r>
            </a:p>
          </p:txBody>
        </p:sp>
        <p:sp>
          <p:nvSpPr>
            <p:cNvPr id="7" name="TextBox 6">
              <a:extLst>
                <a:ext uri="{FF2B5EF4-FFF2-40B4-BE49-F238E27FC236}">
                  <a16:creationId xmlns:a16="http://schemas.microsoft.com/office/drawing/2014/main" id="{5B523AB3-A4F0-4F90-96DD-07CC5E4BE241}"/>
                </a:ext>
              </a:extLst>
            </p:cNvPr>
            <p:cNvSpPr txBox="1"/>
            <p:nvPr/>
          </p:nvSpPr>
          <p:spPr>
            <a:xfrm rot="16200000">
              <a:off x="5823913" y="867837"/>
              <a:ext cx="1841500" cy="261610"/>
            </a:xfrm>
            <a:prstGeom prst="rect">
              <a:avLst/>
            </a:prstGeom>
            <a:solidFill>
              <a:schemeClr val="bg1"/>
            </a:solidFill>
          </p:spPr>
          <p:txBody>
            <a:bodyPr wrap="square" rtlCol="0">
              <a:spAutoFit/>
            </a:bodyPr>
            <a:lstStyle/>
            <a:p>
              <a:pPr algn="ctr"/>
              <a:r>
                <a:rPr lang="en-US" sz="1100" dirty="0"/>
                <a:t>MCC</a:t>
              </a:r>
            </a:p>
          </p:txBody>
        </p:sp>
        <p:sp>
          <p:nvSpPr>
            <p:cNvPr id="9" name="TextBox 8">
              <a:extLst>
                <a:ext uri="{FF2B5EF4-FFF2-40B4-BE49-F238E27FC236}">
                  <a16:creationId xmlns:a16="http://schemas.microsoft.com/office/drawing/2014/main" id="{748306D0-B57D-4F4E-8296-5A19EDD35290}"/>
                </a:ext>
              </a:extLst>
            </p:cNvPr>
            <p:cNvSpPr txBox="1"/>
            <p:nvPr/>
          </p:nvSpPr>
          <p:spPr>
            <a:xfrm rot="16200000">
              <a:off x="5782961" y="2877007"/>
              <a:ext cx="1841501" cy="430887"/>
            </a:xfrm>
            <a:prstGeom prst="rect">
              <a:avLst/>
            </a:prstGeom>
            <a:solidFill>
              <a:schemeClr val="bg1"/>
            </a:solidFill>
          </p:spPr>
          <p:txBody>
            <a:bodyPr wrap="square" rtlCol="0">
              <a:spAutoFit/>
            </a:bodyPr>
            <a:lstStyle/>
            <a:p>
              <a:pPr algn="ctr"/>
              <a:r>
                <a:rPr lang="en-US" sz="1100" dirty="0"/>
                <a:t>Min accuracy  </a:t>
              </a:r>
            </a:p>
            <a:p>
              <a:pPr algn="ctr"/>
              <a:r>
                <a:rPr lang="en-US" sz="1100" dirty="0"/>
                <a:t>(User’s or Producers’)</a:t>
              </a:r>
            </a:p>
          </p:txBody>
        </p:sp>
      </p:grpSp>
    </p:spTree>
    <p:extLst>
      <p:ext uri="{BB962C8B-B14F-4D97-AF65-F5344CB8AC3E}">
        <p14:creationId xmlns:p14="http://schemas.microsoft.com/office/powerpoint/2010/main" val="29369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177D8-3139-45DC-90D8-C10C86448030}"/>
              </a:ext>
            </a:extLst>
          </p:cNvPr>
          <p:cNvSpPr>
            <a:spLocks noGrp="1"/>
          </p:cNvSpPr>
          <p:nvPr>
            <p:ph type="body" sz="quarter" idx="10"/>
          </p:nvPr>
        </p:nvSpPr>
        <p:spPr/>
        <p:txBody>
          <a:bodyPr lIns="91440" tIns="45720" rIns="91440" bIns="45720" anchor="t"/>
          <a:lstStyle/>
          <a:p>
            <a:pPr marL="228600" lvl="0" indent="-228600" defTabSz="914400">
              <a:lnSpc>
                <a:spcPct val="90000"/>
              </a:lnSpc>
              <a:spcBef>
                <a:spcPts val="1000"/>
              </a:spcBef>
              <a:buFont typeface="Arial" panose="020B0604020202020204" pitchFamily="34" charset="0"/>
              <a:buChar char="•"/>
            </a:pPr>
            <a:r>
              <a:rPr lang="en-US" sz="1600" b="0" dirty="0">
                <a:solidFill>
                  <a:prstClr val="black"/>
                </a:solidFill>
                <a:latin typeface="Calibri" panose="020F0502020204030204"/>
                <a:cs typeface="+mn-cs"/>
              </a:rPr>
              <a:t>Errors of commission come at the cost of omissions</a:t>
            </a:r>
          </a:p>
          <a:p>
            <a:pPr marL="228600" lvl="0" indent="-228600" defTabSz="914400">
              <a:lnSpc>
                <a:spcPct val="90000"/>
              </a:lnSpc>
              <a:spcBef>
                <a:spcPts val="1000"/>
              </a:spcBef>
              <a:buFont typeface="Arial" panose="020B0604020202020204" pitchFamily="34" charset="0"/>
              <a:buChar char="•"/>
            </a:pPr>
            <a:r>
              <a:rPr lang="en-US" sz="1600" b="0" dirty="0">
                <a:solidFill>
                  <a:prstClr val="black"/>
                </a:solidFill>
                <a:latin typeface="Calibri" panose="020F0502020204030204"/>
                <a:cs typeface="+mn-cs"/>
              </a:rPr>
              <a:t>Issue stems from “fixed” thresholds that may not be valid for all regions/time</a:t>
            </a:r>
          </a:p>
          <a:p>
            <a:pPr marL="228600" lvl="0" indent="-228600" defTabSz="914400">
              <a:lnSpc>
                <a:spcPct val="90000"/>
              </a:lnSpc>
              <a:spcBef>
                <a:spcPts val="1000"/>
              </a:spcBef>
              <a:buFont typeface="Arial" panose="020B0604020202020204" pitchFamily="34" charset="0"/>
              <a:buChar char="•"/>
            </a:pPr>
            <a:r>
              <a:rPr lang="en-US" sz="1600" b="0" u="sng" dirty="0">
                <a:solidFill>
                  <a:prstClr val="black"/>
                </a:solidFill>
                <a:latin typeface="Calibri" panose="020F0502020204030204"/>
                <a:cs typeface="+mn-cs"/>
              </a:rPr>
              <a:t>Spatial information can be useful</a:t>
            </a:r>
          </a:p>
          <a:p>
            <a:pPr marL="228600" lvl="0" indent="-228600" defTabSz="914400">
              <a:lnSpc>
                <a:spcPct val="90000"/>
              </a:lnSpc>
              <a:spcBef>
                <a:spcPts val="1000"/>
              </a:spcBef>
              <a:buFont typeface="Arial" panose="020B0604020202020204" pitchFamily="34" charset="0"/>
              <a:buChar char="•"/>
            </a:pPr>
            <a:r>
              <a:rPr lang="en-US" sz="1600" b="0" u="sng" dirty="0">
                <a:solidFill>
                  <a:prstClr val="black"/>
                </a:solidFill>
                <a:latin typeface="Calibri" panose="020F0502020204030204"/>
                <a:cs typeface="+mn-cs"/>
              </a:rPr>
              <a:t>Machine learning has potential</a:t>
            </a:r>
          </a:p>
          <a:p>
            <a:pPr marL="628650" lvl="1" indent="-228600" defTabSz="914400">
              <a:lnSpc>
                <a:spcPct val="90000"/>
              </a:lnSpc>
              <a:spcBef>
                <a:spcPts val="1000"/>
              </a:spcBef>
              <a:buFont typeface="Arial" panose="020B0604020202020204" pitchFamily="34" charset="0"/>
              <a:buChar char="•"/>
            </a:pPr>
            <a:r>
              <a:rPr lang="en-US" sz="1400" b="0" dirty="0">
                <a:latin typeface="Calibri" panose="020F0502020204030204"/>
                <a:cs typeface="+mn-cs"/>
              </a:rPr>
              <a:t>SAFER effectively </a:t>
            </a:r>
          </a:p>
          <a:p>
            <a:pPr marL="1028700" lvl="2" defTabSz="914400">
              <a:lnSpc>
                <a:spcPct val="90000"/>
              </a:lnSpc>
              <a:spcBef>
                <a:spcPts val="1000"/>
              </a:spcBef>
              <a:buFont typeface="Arial" panose="020B0604020202020204" pitchFamily="34" charset="0"/>
              <a:buChar char="•"/>
            </a:pPr>
            <a:r>
              <a:rPr lang="en-US" sz="1400" b="0" dirty="0">
                <a:latin typeface="Calibri" panose="020F0502020204030204"/>
              </a:rPr>
              <a:t>removes 70-99% false detections,</a:t>
            </a:r>
          </a:p>
          <a:p>
            <a:pPr marL="1028700" lvl="2" defTabSz="914400">
              <a:lnSpc>
                <a:spcPct val="90000"/>
              </a:lnSpc>
              <a:spcBef>
                <a:spcPts val="1000"/>
              </a:spcBef>
              <a:buFont typeface="Arial" panose="020B0604020202020204" pitchFamily="34" charset="0"/>
              <a:buChar char="•"/>
            </a:pPr>
            <a:r>
              <a:rPr lang="en-US" sz="1400" b="0" dirty="0">
                <a:latin typeface="Calibri" panose="020F0502020204030204"/>
              </a:rPr>
              <a:t>SAFER increases accuracy metrics in all cases, provides a good head start for the analyst</a:t>
            </a:r>
          </a:p>
          <a:p>
            <a:pPr marL="1028700" lvl="2" defTabSz="914400">
              <a:lnSpc>
                <a:spcPct val="90000"/>
              </a:lnSpc>
              <a:spcBef>
                <a:spcPts val="1000"/>
              </a:spcBef>
              <a:buFont typeface="Arial" panose="020B0604020202020204" pitchFamily="34" charset="0"/>
              <a:buChar char="•"/>
            </a:pPr>
            <a:r>
              <a:rPr lang="en-US" sz="1400" b="0" dirty="0">
                <a:latin typeface="Calibri" panose="020F0502020204030204"/>
              </a:rPr>
              <a:t>decreases analyst effort by over 96%</a:t>
            </a:r>
          </a:p>
          <a:p>
            <a:pPr marL="228600" indent="-228600" defTabSz="914400">
              <a:lnSpc>
                <a:spcPct val="90000"/>
              </a:lnSpc>
              <a:spcBef>
                <a:spcPts val="1000"/>
              </a:spcBef>
              <a:buFont typeface="Arial" panose="020B0604020202020204" pitchFamily="34" charset="0"/>
              <a:buChar char="•"/>
            </a:pPr>
            <a:r>
              <a:rPr lang="en-US" sz="1600" b="0" dirty="0">
                <a:solidFill>
                  <a:prstClr val="black"/>
                </a:solidFill>
                <a:latin typeface="Calibri" panose="020F0502020204030204"/>
                <a:cs typeface="+mn-cs"/>
              </a:rPr>
              <a:t>Median CONUS wide LF product accuracy is 98.9% over all with 0.47 MCC </a:t>
            </a:r>
          </a:p>
          <a:p>
            <a:pPr marL="228600" lvl="0" indent="-228600" defTabSz="914400">
              <a:lnSpc>
                <a:spcPct val="90000"/>
              </a:lnSpc>
              <a:spcBef>
                <a:spcPts val="1000"/>
              </a:spcBef>
              <a:buFont typeface="Arial" panose="020B0604020202020204" pitchFamily="34" charset="0"/>
              <a:buChar char="•"/>
            </a:pPr>
            <a:r>
              <a:rPr lang="en-US" sz="1600" b="0" dirty="0">
                <a:solidFill>
                  <a:prstClr val="black"/>
                </a:solidFill>
                <a:latin typeface="Calibri" panose="020F0502020204030204"/>
                <a:cs typeface="+mn-cs"/>
              </a:rPr>
              <a:t>Scope for improvement exists and we are aiming for annual updates. Stay tuned!</a:t>
            </a:r>
          </a:p>
        </p:txBody>
      </p:sp>
      <p:sp>
        <p:nvSpPr>
          <p:cNvPr id="3" name="Text Placeholder 2">
            <a:extLst>
              <a:ext uri="{FF2B5EF4-FFF2-40B4-BE49-F238E27FC236}">
                <a16:creationId xmlns:a16="http://schemas.microsoft.com/office/drawing/2014/main" id="{0AFE3970-3DC1-4E72-9297-13E9B4BF3AF4}"/>
              </a:ext>
            </a:extLst>
          </p:cNvPr>
          <p:cNvSpPr>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Conclusions</a:t>
            </a:r>
          </a:p>
        </p:txBody>
      </p:sp>
    </p:spTree>
    <p:extLst>
      <p:ext uri="{BB962C8B-B14F-4D97-AF65-F5344CB8AC3E}">
        <p14:creationId xmlns:p14="http://schemas.microsoft.com/office/powerpoint/2010/main" val="6693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 calcmode="lin" valueType="num">
                                      <p:cBhvr additive="base">
                                        <p:cTn id="4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BFE14B9-0B8F-4720-BE2C-9C06D105B388}"/>
              </a:ext>
            </a:extLst>
          </p:cNvPr>
          <p:cNvSpPr txBox="1">
            <a:spLocks noGrp="1"/>
          </p:cNvSpPr>
          <p:nvPr>
            <p:ph type="title" idx="4294967295"/>
          </p:nvPr>
        </p:nvSpPr>
        <p:spPr>
          <a:xfrm>
            <a:off x="1676231" y="317155"/>
            <a:ext cx="579153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omic Sans MS" pitchFamily="66" charset="0"/>
                <a:ea typeface="+mj-ea"/>
                <a:cs typeface="+mn-cs"/>
              </a:rPr>
              <a:t>Questions, comments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omic Sans MS" pitchFamily="66" charset="0"/>
                <a:ea typeface="+mj-ea"/>
                <a:cs typeface="+mn-cs"/>
              </a:rPr>
              <a:t> &amp;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omic Sans MS" pitchFamily="66" charset="0"/>
                <a:ea typeface="+mj-ea"/>
                <a:cs typeface="+mn-cs"/>
              </a:rPr>
              <a:t> suggestions</a:t>
            </a:r>
          </a:p>
        </p:txBody>
      </p:sp>
      <p:pic>
        <p:nvPicPr>
          <p:cNvPr id="7" name="Picture 6" descr="background image showing people in a circle">
            <a:extLst>
              <a:ext uri="{FF2B5EF4-FFF2-40B4-BE49-F238E27FC236}">
                <a16:creationId xmlns:a16="http://schemas.microsoft.com/office/drawing/2014/main" id="{46D8CD14-6FDA-4F61-9BBB-7EFB8B3FCB04}"/>
              </a:ext>
            </a:extLst>
          </p:cNvPr>
          <p:cNvPicPr>
            <a:picLocks noChangeAspect="1"/>
          </p:cNvPicPr>
          <p:nvPr/>
        </p:nvPicPr>
        <p:blipFill rotWithShape="1">
          <a:blip r:embed="rId2"/>
          <a:srcRect t="28148" b="30815"/>
          <a:stretch/>
        </p:blipFill>
        <p:spPr>
          <a:xfrm>
            <a:off x="1770668" y="-17606"/>
            <a:ext cx="5788561" cy="5146818"/>
          </a:xfrm>
          <a:prstGeom prst="rect">
            <a:avLst/>
          </a:prstGeom>
        </p:spPr>
      </p:pic>
      <p:sp>
        <p:nvSpPr>
          <p:cNvPr id="6" name="Text Placeholder 2">
            <a:extLst>
              <a:ext uri="{FF2B5EF4-FFF2-40B4-BE49-F238E27FC236}">
                <a16:creationId xmlns:a16="http://schemas.microsoft.com/office/drawing/2014/main" id="{305AB64B-74AE-4E42-A02A-2CCA94F09E94}"/>
              </a:ext>
            </a:extLst>
          </p:cNvPr>
          <p:cNvSpPr txBox="1">
            <a:spLocks/>
          </p:cNvSpPr>
          <p:nvPr/>
        </p:nvSpPr>
        <p:spPr>
          <a:xfrm>
            <a:off x="1676231" y="2910885"/>
            <a:ext cx="5791537" cy="3724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chemeClr val="bg1"/>
                </a:solidFill>
                <a:latin typeface="Comic Sans MS" pitchFamily="66" charset="0"/>
                <a:ea typeface="+mj-ea"/>
              </a:rPr>
              <a:t>There were 10 puppies and 14 muffins</a:t>
            </a:r>
          </a:p>
        </p:txBody>
      </p:sp>
      <p:sp>
        <p:nvSpPr>
          <p:cNvPr id="8" name="TextBox 7">
            <a:extLst>
              <a:ext uri="{FF2B5EF4-FFF2-40B4-BE49-F238E27FC236}">
                <a16:creationId xmlns:a16="http://schemas.microsoft.com/office/drawing/2014/main" id="{F0BFCBCA-953D-4DD5-B134-962DE401476C}"/>
              </a:ext>
            </a:extLst>
          </p:cNvPr>
          <p:cNvSpPr txBox="1">
            <a:spLocks/>
          </p:cNvSpPr>
          <p:nvPr/>
        </p:nvSpPr>
        <p:spPr>
          <a:xfrm>
            <a:off x="1816398" y="4533957"/>
            <a:ext cx="569710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rPr>
              <a:t>This work was performed under the US. Geological Survey (USGS) SSSC contract# </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140G0119C0001 and TSSC contract# 140G0121D0001.</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544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6"/>
                                        </p:tgtEl>
                                      </p:cBhvr>
                                    </p:animEffect>
                                    <p:anim calcmode="lin" valueType="num">
                                      <p:cBhvr>
                                        <p:cTn id="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14" dur="26">
                                          <p:stCondLst>
                                            <p:cond delay="620"/>
                                          </p:stCondLst>
                                        </p:cTn>
                                        <p:tgtEl>
                                          <p:spTgt spid="6"/>
                                        </p:tgtEl>
                                      </p:cBhvr>
                                      <p:to x="100000" y="60000"/>
                                    </p:animScale>
                                    <p:animScale>
                                      <p:cBhvr>
                                        <p:cTn id="15" dur="166" decel="50000">
                                          <p:stCondLst>
                                            <p:cond delay="646"/>
                                          </p:stCondLst>
                                        </p:cTn>
                                        <p:tgtEl>
                                          <p:spTgt spid="6"/>
                                        </p:tgtEl>
                                      </p:cBhvr>
                                      <p:to x="100000" y="100000"/>
                                    </p:animScale>
                                    <p:animScale>
                                      <p:cBhvr>
                                        <p:cTn id="16" dur="26">
                                          <p:stCondLst>
                                            <p:cond delay="1312"/>
                                          </p:stCondLst>
                                        </p:cTn>
                                        <p:tgtEl>
                                          <p:spTgt spid="6"/>
                                        </p:tgtEl>
                                      </p:cBhvr>
                                      <p:to x="100000" y="80000"/>
                                    </p:animScale>
                                    <p:animScale>
                                      <p:cBhvr>
                                        <p:cTn id="17" dur="166" decel="50000">
                                          <p:stCondLst>
                                            <p:cond delay="1338"/>
                                          </p:stCondLst>
                                        </p:cTn>
                                        <p:tgtEl>
                                          <p:spTgt spid="6"/>
                                        </p:tgtEl>
                                      </p:cBhvr>
                                      <p:to x="100000" y="100000"/>
                                    </p:animScale>
                                    <p:animScale>
                                      <p:cBhvr>
                                        <p:cTn id="18" dur="26">
                                          <p:stCondLst>
                                            <p:cond delay="1642"/>
                                          </p:stCondLst>
                                        </p:cTn>
                                        <p:tgtEl>
                                          <p:spTgt spid="6"/>
                                        </p:tgtEl>
                                      </p:cBhvr>
                                      <p:to x="100000" y="90000"/>
                                    </p:animScale>
                                    <p:animScale>
                                      <p:cBhvr>
                                        <p:cTn id="19" dur="166" decel="50000">
                                          <p:stCondLst>
                                            <p:cond delay="1668"/>
                                          </p:stCondLst>
                                        </p:cTn>
                                        <p:tgtEl>
                                          <p:spTgt spid="6"/>
                                        </p:tgtEl>
                                      </p:cBhvr>
                                      <p:to x="100000" y="100000"/>
                                    </p:animScale>
                                    <p:animScale>
                                      <p:cBhvr>
                                        <p:cTn id="20" dur="26">
                                          <p:stCondLst>
                                            <p:cond delay="1808"/>
                                          </p:stCondLst>
                                        </p:cTn>
                                        <p:tgtEl>
                                          <p:spTgt spid="6"/>
                                        </p:tgtEl>
                                      </p:cBhvr>
                                      <p:to x="100000" y="95000"/>
                                    </p:animScale>
                                    <p:animScale>
                                      <p:cBhvr>
                                        <p:cTn id="21" dur="166" decel="50000">
                                          <p:stCondLst>
                                            <p:cond delay="1834"/>
                                          </p:stCondLst>
                                        </p:cTn>
                                        <p:tgtEl>
                                          <p:spTgt spid="6"/>
                                        </p:tgtEl>
                                      </p:cBhvr>
                                      <p:to x="100000" y="100000"/>
                                    </p:animScale>
                                    <p:set>
                                      <p:cBhvr>
                                        <p:cTn id="2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omic Sans MS" pitchFamily="66" charset="0"/>
                <a:ea typeface="+mj-ea"/>
                <a:cs typeface="+mn-cs"/>
              </a:rPr>
              <a:t>Automated change detection challenges</a:t>
            </a:r>
          </a:p>
        </p:txBody>
      </p:sp>
      <p:sp>
        <p:nvSpPr>
          <p:cNvPr id="6" name="Text Placeholder 1">
            <a:extLst>
              <a:ext uri="{FF2B5EF4-FFF2-40B4-BE49-F238E27FC236}">
                <a16:creationId xmlns:a16="http://schemas.microsoft.com/office/drawing/2014/main" id="{9147F9EF-7689-49AB-98F4-54C9D5E4ACA1}"/>
              </a:ext>
            </a:extLst>
          </p:cNvPr>
          <p:cNvSpPr txBox="1">
            <a:spLocks/>
          </p:cNvSpPr>
          <p:nvPr/>
        </p:nvSpPr>
        <p:spPr>
          <a:xfrm>
            <a:off x="214313" y="1020763"/>
            <a:ext cx="8505941" cy="325755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Bef>
                <a:spcPts val="500"/>
              </a:spcBef>
            </a:pPr>
            <a:endParaRPr lang="en-US" sz="1200" dirty="0">
              <a:solidFill>
                <a:prstClr val="black"/>
              </a:solidFill>
              <a:latin typeface="Calibri" panose="020F0502020204030204"/>
            </a:endParaRPr>
          </a:p>
          <a:p>
            <a:r>
              <a:rPr lang="en-US" sz="1400" i="1" dirty="0">
                <a:solidFill>
                  <a:prstClr val="black"/>
                </a:solidFill>
                <a:latin typeface="Calibri" panose="020F0502020204030204"/>
              </a:rPr>
              <a:t>“</a:t>
            </a:r>
            <a:r>
              <a:rPr lang="en-US" sz="2000" i="1" dirty="0"/>
              <a:t>The Holy Grail of change detection is still total automation and high accuracy. However, methods that reduce labor costs while maintaining consistency and accuracy are</a:t>
            </a:r>
            <a:r>
              <a:rPr lang="en-US" sz="2000" b="1" i="1" dirty="0"/>
              <a:t> </a:t>
            </a:r>
            <a:r>
              <a:rPr lang="en-US" sz="2000" i="1" dirty="0"/>
              <a:t>needed.</a:t>
            </a:r>
            <a:r>
              <a:rPr lang="en-US" sz="1400" i="1" dirty="0">
                <a:solidFill>
                  <a:prstClr val="black"/>
                </a:solidFill>
                <a:latin typeface="Calibri" panose="020F0502020204030204"/>
              </a:rPr>
              <a:t>”</a:t>
            </a:r>
          </a:p>
          <a:p>
            <a:endParaRPr lang="en-US" sz="1400" i="1" dirty="0">
              <a:solidFill>
                <a:prstClr val="black"/>
              </a:solidFill>
              <a:latin typeface="Calibri" panose="020F0502020204030204"/>
            </a:endParaRPr>
          </a:p>
          <a:p>
            <a:r>
              <a:rPr lang="en-US" sz="1600" b="1" dirty="0"/>
              <a:t>Loveland, T., </a:t>
            </a:r>
            <a:r>
              <a:rPr lang="en-US" sz="1600" b="1" dirty="0" err="1"/>
              <a:t>Sohl</a:t>
            </a:r>
            <a:r>
              <a:rPr lang="en-US" sz="1600" b="1" dirty="0"/>
              <a:t>, T., Stehman, S., Gallant, A., </a:t>
            </a:r>
            <a:r>
              <a:rPr lang="en-US" sz="1600" b="1" dirty="0" err="1"/>
              <a:t>Sayler</a:t>
            </a:r>
            <a:r>
              <a:rPr lang="en-US" sz="1600" b="1" dirty="0"/>
              <a:t>, K., &amp; </a:t>
            </a:r>
            <a:r>
              <a:rPr lang="en-US" sz="1600" b="1" dirty="0" err="1"/>
              <a:t>Napton</a:t>
            </a:r>
            <a:r>
              <a:rPr lang="en-US" sz="1600" b="1" dirty="0"/>
              <a:t>, D. (2002)</a:t>
            </a:r>
            <a:r>
              <a:rPr lang="en-US" sz="1400" dirty="0"/>
              <a:t>. A Strategy for Estimating the Rates of Recent United States Land-Cover Changes. </a:t>
            </a:r>
            <a:r>
              <a:rPr lang="en-US" sz="1400" i="1" dirty="0"/>
              <a:t>Photogrammetric Engineering &amp; Remote Sensing, 68</a:t>
            </a:r>
            <a:r>
              <a:rPr lang="en-US" sz="1400" dirty="0"/>
              <a:t>, 1091-1099</a:t>
            </a:r>
          </a:p>
          <a:p>
            <a:endParaRPr lang="en-US" sz="1200" dirty="0">
              <a:solidFill>
                <a:prstClr val="black"/>
              </a:solidFill>
              <a:latin typeface="Calibri" panose="020F0502020204030204"/>
            </a:endParaRPr>
          </a:p>
          <a:p>
            <a:pPr lvl="1" defTabSz="914400">
              <a:lnSpc>
                <a:spcPct val="90000"/>
              </a:lnSpc>
              <a:spcBef>
                <a:spcPts val="500"/>
              </a:spcBef>
            </a:pPr>
            <a:endParaRPr lang="en-US" sz="1200" dirty="0">
              <a:solidFill>
                <a:prstClr val="black"/>
              </a:solidFill>
              <a:latin typeface="Calibri" panose="020F0502020204030204"/>
            </a:endParaRPr>
          </a:p>
          <a:p>
            <a:endParaRPr lang="en-US" sz="1200" dirty="0"/>
          </a:p>
        </p:txBody>
      </p:sp>
    </p:spTree>
    <p:extLst>
      <p:ext uri="{BB962C8B-B14F-4D97-AF65-F5344CB8AC3E}">
        <p14:creationId xmlns:p14="http://schemas.microsoft.com/office/powerpoint/2010/main" val="267163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omic Sans MS" pitchFamily="66" charset="0"/>
                <a:ea typeface="+mj-ea"/>
                <a:cs typeface="+mn-cs"/>
              </a:rPr>
              <a:t>Automated change detection challenges</a:t>
            </a:r>
          </a:p>
        </p:txBody>
      </p:sp>
      <p:sp>
        <p:nvSpPr>
          <p:cNvPr id="6" name="Text Placeholder 1">
            <a:extLst>
              <a:ext uri="{FF2B5EF4-FFF2-40B4-BE49-F238E27FC236}">
                <a16:creationId xmlns:a16="http://schemas.microsoft.com/office/drawing/2014/main" id="{9147F9EF-7689-49AB-98F4-54C9D5E4ACA1}"/>
              </a:ext>
              <a:ext uri="{C183D7F6-B498-43B3-948B-1728B52AA6E4}">
                <adec:decorative xmlns:adec="http://schemas.microsoft.com/office/drawing/2017/decorative" val="1"/>
              </a:ext>
            </a:extLst>
          </p:cNvPr>
          <p:cNvSpPr txBox="1">
            <a:spLocks/>
          </p:cNvSpPr>
          <p:nvPr/>
        </p:nvSpPr>
        <p:spPr>
          <a:xfrm>
            <a:off x="214313" y="1020763"/>
            <a:ext cx="8505941" cy="325755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p>
          <a:p>
            <a:endParaRPr lang="en-US" sz="1200" dirty="0"/>
          </a:p>
        </p:txBody>
      </p:sp>
      <p:sp>
        <p:nvSpPr>
          <p:cNvPr id="8" name="Text Placeholder 1">
            <a:extLst>
              <a:ext uri="{FF2B5EF4-FFF2-40B4-BE49-F238E27FC236}">
                <a16:creationId xmlns:a16="http://schemas.microsoft.com/office/drawing/2014/main" id="{2FCFE740-7353-4480-8573-1EA59BCA3223}"/>
              </a:ext>
            </a:extLst>
          </p:cNvPr>
          <p:cNvSpPr txBox="1">
            <a:spLocks/>
          </p:cNvSpPr>
          <p:nvPr/>
        </p:nvSpPr>
        <p:spPr>
          <a:xfrm>
            <a:off x="214313" y="1020763"/>
            <a:ext cx="8715374" cy="325755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dirty="0">
                <a:effectLst/>
              </a:rPr>
              <a:t>Errors of omission and commission are inevitable in RS change detection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effectLst/>
              </a:rPr>
              <a:t>Human perception is still superior compared to computers. But the gap is narrowing.</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effectLst/>
              </a:rPr>
              <a:t>Can elements of human perception and analysis be exploited ?</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a:t>Learning</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a:t>Spatial context </a:t>
            </a:r>
          </a:p>
          <a:p>
            <a:pPr marL="742950" lvl="1" indent="-285750">
              <a:buFont typeface="Wingdings" panose="05000000000000000000" pitchFamily="2" charset="2"/>
              <a:buChar char="Ø"/>
            </a:pPr>
            <a:endParaRPr lang="en-US" dirty="0"/>
          </a:p>
          <a:p>
            <a:pPr marL="0" indent="0">
              <a:buNone/>
            </a:pPr>
            <a:br>
              <a:rPr lang="en-US" dirty="0">
                <a:effectLst/>
              </a:rPr>
            </a:br>
            <a:endParaRPr lang="en-US" sz="3200" b="0" dirty="0"/>
          </a:p>
          <a:p>
            <a:pPr marL="228600" indent="-228600" defTabSz="914400">
              <a:lnSpc>
                <a:spcPct val="90000"/>
              </a:lnSpc>
              <a:spcBef>
                <a:spcPts val="1000"/>
              </a:spcBef>
              <a:buFont typeface="Arial" panose="020B0604020202020204" pitchFamily="34" charset="0"/>
              <a:buChar cha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89755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 calcmode="lin" valueType="num">
                                      <p:cBhvr additive="base">
                                        <p:cTn id="24"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 calcmode="lin" valueType="num">
                                      <p:cBhvr additive="base">
                                        <p:cTn id="2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58487C4-9F56-4D31-A672-7B16BBC9A528}"/>
              </a:ext>
            </a:extLst>
          </p:cNvPr>
          <p:cNvSpPr txBox="1">
            <a:spLocks/>
          </p:cNvSpPr>
          <p:nvPr/>
        </p:nvSpPr>
        <p:spPr>
          <a:xfrm>
            <a:off x="3261669" y="271564"/>
            <a:ext cx="8674926" cy="245966"/>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Training a machine is not easy !</a:t>
            </a:r>
            <a:endPar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Machine learning </a:t>
            </a:r>
          </a:p>
        </p:txBody>
      </p:sp>
      <p:sp>
        <p:nvSpPr>
          <p:cNvPr id="2" name="TextBox 1">
            <a:extLst>
              <a:ext uri="{FF2B5EF4-FFF2-40B4-BE49-F238E27FC236}">
                <a16:creationId xmlns:a16="http://schemas.microsoft.com/office/drawing/2014/main" id="{459D4257-E1E3-4CEA-876C-3798697F3F37}"/>
              </a:ext>
              <a:ext uri="{C183D7F6-B498-43B3-948B-1728B52AA6E4}">
                <adec:decorative xmlns:adec="http://schemas.microsoft.com/office/drawing/2017/decorative" val="0"/>
              </a:ext>
            </a:extLst>
          </p:cNvPr>
          <p:cNvSpPr txBox="1"/>
          <p:nvPr/>
        </p:nvSpPr>
        <p:spPr>
          <a:xfrm>
            <a:off x="99208" y="705933"/>
            <a:ext cx="2767288" cy="584775"/>
          </a:xfrm>
          <a:prstGeom prst="rect">
            <a:avLst/>
          </a:prstGeom>
          <a:solidFill>
            <a:schemeClr val="bg1"/>
          </a:solidFill>
        </p:spPr>
        <p:txBody>
          <a:bodyPr wrap="square" rtlCol="0">
            <a:spAutoFit/>
          </a:bodyPr>
          <a:lstStyle/>
          <a:p>
            <a:pPr algn="ctr"/>
            <a:r>
              <a:rPr lang="en-US" sz="2000" dirty="0"/>
              <a:t>Can you count these?</a:t>
            </a:r>
          </a:p>
          <a:p>
            <a:endParaRPr lang="en-US" sz="1200" dirty="0"/>
          </a:p>
        </p:txBody>
      </p:sp>
      <p:pic>
        <p:nvPicPr>
          <p:cNvPr id="16" name="Picture 2" descr="Picture showing puppy versus muffin pictures.">
            <a:extLst>
              <a:ext uri="{FF2B5EF4-FFF2-40B4-BE49-F238E27FC236}">
                <a16:creationId xmlns:a16="http://schemas.microsoft.com/office/drawing/2014/main" id="{B3C68D18-8DCF-4031-B03A-B96997D5ED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41" b="402"/>
          <a:stretch/>
        </p:blipFill>
        <p:spPr bwMode="auto">
          <a:xfrm>
            <a:off x="129792" y="1135118"/>
            <a:ext cx="2706120" cy="28431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44BAA9C-F469-4802-A106-9AE2836BBDF9}"/>
              </a:ext>
              <a:ext uri="{C183D7F6-B498-43B3-948B-1728B52AA6E4}">
                <adec:decorative xmlns:adec="http://schemas.microsoft.com/office/drawing/2017/decorative" val="0"/>
              </a:ext>
            </a:extLst>
          </p:cNvPr>
          <p:cNvSpPr txBox="1"/>
          <p:nvPr/>
        </p:nvSpPr>
        <p:spPr>
          <a:xfrm>
            <a:off x="132944" y="3995615"/>
            <a:ext cx="2565012" cy="461665"/>
          </a:xfrm>
          <a:prstGeom prst="rect">
            <a:avLst/>
          </a:prstGeom>
          <a:noFill/>
        </p:spPr>
        <p:txBody>
          <a:bodyPr wrap="square">
            <a:spAutoFit/>
          </a:bodyPr>
          <a:lstStyle/>
          <a:p>
            <a:r>
              <a:rPr lang="en-US" sz="800" dirty="0"/>
              <a:t>https://medium.com/@ahffank/solving-the-famous-problem-of-puppy-vs-muffin-using-a-simple-web-application-on-google-app-a3264e2be49c</a:t>
            </a:r>
          </a:p>
        </p:txBody>
      </p:sp>
      <p:pic>
        <p:nvPicPr>
          <p:cNvPr id="1026" name="Picture 2" descr="r/ProgrammerHumor - Supervised Machine Learning">
            <a:extLst>
              <a:ext uri="{FF2B5EF4-FFF2-40B4-BE49-F238E27FC236}">
                <a16:creationId xmlns:a16="http://schemas.microsoft.com/office/drawing/2014/main" id="{863F9953-46D8-470B-8649-5440A719D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966" y="681626"/>
            <a:ext cx="3307220" cy="33174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38F627E-7848-4BDC-8EAC-EBB76BAA3A9D}"/>
              </a:ext>
            </a:extLst>
          </p:cNvPr>
          <p:cNvSpPr txBox="1"/>
          <p:nvPr/>
        </p:nvSpPr>
        <p:spPr>
          <a:xfrm>
            <a:off x="2839064" y="3999669"/>
            <a:ext cx="2767288" cy="338554"/>
          </a:xfrm>
          <a:prstGeom prst="rect">
            <a:avLst/>
          </a:prstGeom>
          <a:noFill/>
        </p:spPr>
        <p:txBody>
          <a:bodyPr wrap="square">
            <a:spAutoFit/>
          </a:bodyPr>
          <a:lstStyle/>
          <a:p>
            <a:r>
              <a:rPr lang="en-US" sz="800" dirty="0"/>
              <a:t>https://www.reddit.com/r/ProgrammerHumor/comments/kz7e18/supervised_machine_learning/</a:t>
            </a:r>
          </a:p>
        </p:txBody>
      </p:sp>
      <p:pic>
        <p:nvPicPr>
          <p:cNvPr id="12" name="Picture 2" descr="Machine Learning Humor |">
            <a:extLst>
              <a:ext uri="{FF2B5EF4-FFF2-40B4-BE49-F238E27FC236}">
                <a16:creationId xmlns:a16="http://schemas.microsoft.com/office/drawing/2014/main" id="{18AD63A3-158E-4992-B5EE-B5FBEC813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812" y="665295"/>
            <a:ext cx="2803594" cy="33174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8D8551-3A3D-44D5-8B51-4331D4DA7CAC}"/>
              </a:ext>
            </a:extLst>
          </p:cNvPr>
          <p:cNvSpPr txBox="1"/>
          <p:nvPr/>
        </p:nvSpPr>
        <p:spPr>
          <a:xfrm>
            <a:off x="6365167" y="4000638"/>
            <a:ext cx="2017741" cy="338554"/>
          </a:xfrm>
          <a:prstGeom prst="rect">
            <a:avLst/>
          </a:prstGeom>
          <a:noFill/>
        </p:spPr>
        <p:txBody>
          <a:bodyPr wrap="square">
            <a:spAutoFit/>
          </a:bodyPr>
          <a:lstStyle/>
          <a:p>
            <a:r>
              <a:rPr lang="en-US" sz="800" dirty="0"/>
              <a:t>https://dmcommunity.org/2017/09/01/machine-learning-humor/</a:t>
            </a:r>
          </a:p>
        </p:txBody>
      </p:sp>
    </p:spTree>
    <p:extLst>
      <p:ext uri="{BB962C8B-B14F-4D97-AF65-F5344CB8AC3E}">
        <p14:creationId xmlns:p14="http://schemas.microsoft.com/office/powerpoint/2010/main" val="3392062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36B2C65-E5CD-4B5C-B021-897E581926B3}"/>
              </a:ext>
            </a:extLst>
          </p:cNvPr>
          <p:cNvSpPr txBox="1">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mic Sans MS" pitchFamily="66" charset="0"/>
                <a:ea typeface="+mj-ea"/>
                <a:cs typeface="+mn-cs"/>
              </a:rPr>
              <a:t>Machine learning</a:t>
            </a:r>
          </a:p>
        </p:txBody>
      </p:sp>
      <p:sp>
        <p:nvSpPr>
          <p:cNvPr id="11" name="Text Placeholder 10">
            <a:extLst>
              <a:ext uri="{FF2B5EF4-FFF2-40B4-BE49-F238E27FC236}">
                <a16:creationId xmlns:a16="http://schemas.microsoft.com/office/drawing/2014/main" id="{758487C4-9F56-4D31-A672-7B16BBC9A528}"/>
              </a:ext>
            </a:extLst>
          </p:cNvPr>
          <p:cNvSpPr txBox="1">
            <a:spLocks/>
          </p:cNvSpPr>
          <p:nvPr/>
        </p:nvSpPr>
        <p:spPr>
          <a:xfrm>
            <a:off x="210312" y="592667"/>
            <a:ext cx="8674926" cy="245966"/>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Training a machine is not easy !</a:t>
            </a:r>
            <a:endPar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 Placeholder 1">
            <a:extLst>
              <a:ext uri="{FF2B5EF4-FFF2-40B4-BE49-F238E27FC236}">
                <a16:creationId xmlns:a16="http://schemas.microsoft.com/office/drawing/2014/main" id="{F49184E0-1CED-433D-9F9B-05D3D7B8EE14}"/>
              </a:ext>
            </a:extLst>
          </p:cNvPr>
          <p:cNvSpPr txBox="1">
            <a:spLocks/>
          </p:cNvSpPr>
          <p:nvPr/>
        </p:nvSpPr>
        <p:spPr>
          <a:xfrm>
            <a:off x="214313" y="1020763"/>
            <a:ext cx="8715374" cy="325755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dirty="0">
                <a:effectLst/>
              </a:rPr>
              <a:t>Needs high quality and diverse training data</a:t>
            </a:r>
          </a:p>
          <a:p>
            <a:pPr marL="742950" lvl="1" indent="-285750">
              <a:buFont typeface="Wingdings" panose="05000000000000000000" pitchFamily="2" charset="2"/>
              <a:buChar char="Ø"/>
            </a:pPr>
            <a:endParaRPr lang="en-US" dirty="0"/>
          </a:p>
          <a:p>
            <a:pPr marL="742950" lvl="1" indent="-285750">
              <a:buFont typeface="Wingdings" panose="05000000000000000000" pitchFamily="2" charset="2"/>
              <a:buChar char="Ø"/>
            </a:pPr>
            <a:r>
              <a:rPr lang="en-US" dirty="0">
                <a:effectLst/>
              </a:rPr>
              <a:t>We have our analyst-reviewed data</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Predictor variables including spatial contexts</a:t>
            </a:r>
          </a:p>
          <a:p>
            <a:pPr marL="742950" lvl="1" indent="-285750">
              <a:buFont typeface="Wingdings" panose="05000000000000000000" pitchFamily="2" charset="2"/>
              <a:buChar char="Ø"/>
            </a:pPr>
            <a:endParaRPr lang="en-US" dirty="0"/>
          </a:p>
          <a:p>
            <a:pPr marL="0" indent="0">
              <a:buNone/>
            </a:pPr>
            <a:br>
              <a:rPr lang="en-US" dirty="0">
                <a:effectLst/>
              </a:rPr>
            </a:br>
            <a:endParaRPr lang="en-US" sz="3200" b="0" dirty="0"/>
          </a:p>
          <a:p>
            <a:pPr marL="228600" indent="-228600" defTabSz="914400">
              <a:lnSpc>
                <a:spcPct val="90000"/>
              </a:lnSpc>
              <a:spcBef>
                <a:spcPts val="1000"/>
              </a:spcBef>
              <a:buFont typeface="Arial" panose="020B0604020202020204" pitchFamily="34" charset="0"/>
              <a:buChar cha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7490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Effect transition="in" filter="fade">
                                      <p:cBhvr>
                                        <p:cTn id="19" dur="1000"/>
                                        <p:tgtEl>
                                          <p:spTgt spid="13">
                                            <p:txEl>
                                              <p:pRg st="5" end="5"/>
                                            </p:txEl>
                                          </p:spTgt>
                                        </p:tgtEl>
                                      </p:cBhvr>
                                    </p:animEffect>
                                    <p:anim calcmode="lin" valueType="num">
                                      <p:cBhvr>
                                        <p:cTn id="2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9B2D4B-C5F9-4604-B8B7-136D6173D624}"/>
              </a:ext>
            </a:extLst>
          </p:cNvPr>
          <p:cNvSpPr>
            <a:spLocks noGrp="1"/>
          </p:cNvSpPr>
          <p:nvPr>
            <p:ph type="title" idx="4294967295"/>
          </p:nvPr>
        </p:nvSpPr>
        <p:spPr>
          <a:xfrm>
            <a:off x="210312" y="220257"/>
            <a:ext cx="8675687" cy="372410"/>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Spatial</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context parameterization</a:t>
            </a:r>
          </a:p>
        </p:txBody>
      </p:sp>
      <p:pic>
        <p:nvPicPr>
          <p:cNvPr id="12" name="Picture 11" descr="Satellite picture showing reference data.">
            <a:extLst>
              <a:ext uri="{FF2B5EF4-FFF2-40B4-BE49-F238E27FC236}">
                <a16:creationId xmlns:a16="http://schemas.microsoft.com/office/drawing/2014/main" id="{CBEF152C-A4CD-4A5B-BC7C-6827E8346E07}"/>
              </a:ext>
            </a:extLst>
          </p:cNvPr>
          <p:cNvPicPr>
            <a:picLocks noChangeAspect="1"/>
          </p:cNvPicPr>
          <p:nvPr/>
        </p:nvPicPr>
        <p:blipFill>
          <a:blip r:embed="rId2"/>
          <a:stretch>
            <a:fillRect/>
          </a:stretch>
        </p:blipFill>
        <p:spPr>
          <a:xfrm>
            <a:off x="0" y="1188680"/>
            <a:ext cx="3135646" cy="2907303"/>
          </a:xfrm>
          <a:prstGeom prst="rect">
            <a:avLst/>
          </a:prstGeom>
          <a:scene3d>
            <a:camera prst="isometricOffAxis2Right"/>
            <a:lightRig rig="threePt" dir="t"/>
          </a:scene3d>
        </p:spPr>
      </p:pic>
      <p:sp>
        <p:nvSpPr>
          <p:cNvPr id="16" name="Text Box 2">
            <a:extLst>
              <a:ext uri="{FF2B5EF4-FFF2-40B4-BE49-F238E27FC236}">
                <a16:creationId xmlns:a16="http://schemas.microsoft.com/office/drawing/2014/main" id="{101FC812-40A3-44DB-A860-D0717513D9E5}"/>
              </a:ext>
            </a:extLst>
          </p:cNvPr>
          <p:cNvSpPr txBox="1">
            <a:spLocks noChangeArrowheads="1"/>
          </p:cNvSpPr>
          <p:nvPr/>
        </p:nvSpPr>
        <p:spPr bwMode="auto">
          <a:xfrm>
            <a:off x="845332" y="3491463"/>
            <a:ext cx="1160780" cy="6000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Spatial Reference image</a:t>
            </a:r>
          </a:p>
        </p:txBody>
      </p:sp>
      <p:sp>
        <p:nvSpPr>
          <p:cNvPr id="5" name="Text Placeholder 4">
            <a:extLst>
              <a:ext uri="{FF2B5EF4-FFF2-40B4-BE49-F238E27FC236}">
                <a16:creationId xmlns:a16="http://schemas.microsoft.com/office/drawing/2014/main" id="{5FC3E354-31AA-480A-B99E-34736B08659D}"/>
              </a:ext>
            </a:extLst>
          </p:cNvPr>
          <p:cNvSpPr>
            <a:spLocks noGrp="1"/>
          </p:cNvSpPr>
          <p:nvPr>
            <p:ph type="body" sz="quarter" idx="12"/>
          </p:nvPr>
        </p:nvSpPr>
        <p:spPr/>
        <p:txBody>
          <a:bodyPr/>
          <a:lstStyle/>
          <a:p>
            <a:r>
              <a:rPr lang="en-US" dirty="0">
                <a:solidFill>
                  <a:schemeClr val="tx1"/>
                </a:solidFill>
              </a:rPr>
              <a:t>Spatially Adaptable Filter for Error Reduction (SAFER)</a:t>
            </a:r>
          </a:p>
        </p:txBody>
      </p:sp>
    </p:spTree>
    <p:extLst>
      <p:ext uri="{BB962C8B-B14F-4D97-AF65-F5344CB8AC3E}">
        <p14:creationId xmlns:p14="http://schemas.microsoft.com/office/powerpoint/2010/main" val="2747806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5D11398C-FFDE-4F6C-92CF-CD83B218DD34}"/>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Spatial</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context parameterization</a:t>
            </a:r>
          </a:p>
        </p:txBody>
      </p:sp>
      <p:sp>
        <p:nvSpPr>
          <p:cNvPr id="4" name="Text Placeholder 3">
            <a:extLst>
              <a:ext uri="{FF2B5EF4-FFF2-40B4-BE49-F238E27FC236}">
                <a16:creationId xmlns:a16="http://schemas.microsoft.com/office/drawing/2014/main" id="{16C18573-6977-455C-AB54-F3DFDFCFEB21}"/>
              </a:ext>
            </a:extLst>
          </p:cNvPr>
          <p:cNvSpPr>
            <a:spLocks noGrp="1"/>
          </p:cNvSpPr>
          <p:nvPr>
            <p:ph type="body" sz="quarter" idx="12"/>
          </p:nvPr>
        </p:nvSpPr>
        <p:spPr/>
        <p:txBody>
          <a:bodyPr/>
          <a:lstStyle/>
          <a:p>
            <a:r>
              <a:rPr lang="en-US" dirty="0">
                <a:solidFill>
                  <a:schemeClr val="tx1"/>
                </a:solidFill>
              </a:rPr>
              <a:t>Spatially Adaptable Filter for Error Reduction (SAFER)</a:t>
            </a:r>
          </a:p>
          <a:p>
            <a:endParaRPr lang="en-US" dirty="0"/>
          </a:p>
        </p:txBody>
      </p:sp>
      <p:grpSp>
        <p:nvGrpSpPr>
          <p:cNvPr id="10" name="Group 9" descr="Satellite picture indicating disturbance">
            <a:extLst>
              <a:ext uri="{FF2B5EF4-FFF2-40B4-BE49-F238E27FC236}">
                <a16:creationId xmlns:a16="http://schemas.microsoft.com/office/drawing/2014/main" id="{B9BE05DA-DC81-4849-80FF-76EA6CE8A61E}"/>
              </a:ext>
            </a:extLst>
          </p:cNvPr>
          <p:cNvGrpSpPr/>
          <p:nvPr/>
        </p:nvGrpSpPr>
        <p:grpSpPr>
          <a:xfrm>
            <a:off x="0" y="1186844"/>
            <a:ext cx="4556049" cy="2909139"/>
            <a:chOff x="0" y="548640"/>
            <a:chExt cx="5222016" cy="3659910"/>
          </a:xfrm>
        </p:grpSpPr>
        <p:pic>
          <p:nvPicPr>
            <p:cNvPr id="12" name="Picture 11">
              <a:extLst>
                <a:ext uri="{FF2B5EF4-FFF2-40B4-BE49-F238E27FC236}">
                  <a16:creationId xmlns:a16="http://schemas.microsoft.com/office/drawing/2014/main" id="{CBEF152C-A4CD-4A5B-BC7C-6827E8346E07}"/>
                </a:ext>
              </a:extLst>
            </p:cNvPr>
            <p:cNvPicPr>
              <a:picLocks noChangeAspect="1"/>
            </p:cNvPicPr>
            <p:nvPr/>
          </p:nvPicPr>
          <p:blipFill>
            <a:blip r:embed="rId2"/>
            <a:stretch>
              <a:fillRect/>
            </a:stretch>
          </p:blipFill>
          <p:spPr>
            <a:xfrm>
              <a:off x="0" y="550950"/>
              <a:ext cx="3593990" cy="3657600"/>
            </a:xfrm>
            <a:prstGeom prst="rect">
              <a:avLst/>
            </a:prstGeom>
            <a:scene3d>
              <a:camera prst="isometricOffAxis2Right"/>
              <a:lightRig rig="threePt" dir="t"/>
            </a:scene3d>
          </p:spPr>
        </p:pic>
        <p:pic>
          <p:nvPicPr>
            <p:cNvPr id="13" name="Picture 12">
              <a:extLst>
                <a:ext uri="{FF2B5EF4-FFF2-40B4-BE49-F238E27FC236}">
                  <a16:creationId xmlns:a16="http://schemas.microsoft.com/office/drawing/2014/main" id="{A8146E96-BF7E-4193-B0E2-47596AC62B5D}"/>
                </a:ext>
              </a:extLst>
            </p:cNvPr>
            <p:cNvPicPr>
              <a:picLocks noChangeAspect="1"/>
            </p:cNvPicPr>
            <p:nvPr/>
          </p:nvPicPr>
          <p:blipFill>
            <a:blip r:embed="rId3"/>
            <a:stretch>
              <a:fillRect/>
            </a:stretch>
          </p:blipFill>
          <p:spPr>
            <a:xfrm>
              <a:off x="1628026" y="548640"/>
              <a:ext cx="3593990" cy="3657600"/>
            </a:xfrm>
            <a:prstGeom prst="rect">
              <a:avLst/>
            </a:prstGeom>
            <a:scene3d>
              <a:camera prst="isometricOffAxis2Right"/>
              <a:lightRig rig="threePt" dir="t"/>
            </a:scene3d>
          </p:spPr>
        </p:pic>
      </p:grpSp>
      <p:sp>
        <p:nvSpPr>
          <p:cNvPr id="16" name="Text Box 2">
            <a:extLst>
              <a:ext uri="{FF2B5EF4-FFF2-40B4-BE49-F238E27FC236}">
                <a16:creationId xmlns:a16="http://schemas.microsoft.com/office/drawing/2014/main" id="{101FC812-40A3-44DB-A860-D0717513D9E5}"/>
              </a:ext>
            </a:extLst>
          </p:cNvPr>
          <p:cNvSpPr txBox="1">
            <a:spLocks noChangeArrowheads="1"/>
          </p:cNvSpPr>
          <p:nvPr/>
        </p:nvSpPr>
        <p:spPr bwMode="auto">
          <a:xfrm>
            <a:off x="845332" y="3491463"/>
            <a:ext cx="1160780" cy="6000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Spatial Reference image</a:t>
            </a:r>
          </a:p>
        </p:txBody>
      </p:sp>
      <p:sp>
        <p:nvSpPr>
          <p:cNvPr id="15" name="Text Box 2">
            <a:extLst>
              <a:ext uri="{FF2B5EF4-FFF2-40B4-BE49-F238E27FC236}">
                <a16:creationId xmlns:a16="http://schemas.microsoft.com/office/drawing/2014/main" id="{AF369CFF-B85E-4072-A6D0-E6C4F90619A5}"/>
              </a:ext>
            </a:extLst>
          </p:cNvPr>
          <p:cNvSpPr txBox="1">
            <a:spLocks noChangeArrowheads="1"/>
          </p:cNvSpPr>
          <p:nvPr/>
        </p:nvSpPr>
        <p:spPr bwMode="auto">
          <a:xfrm>
            <a:off x="2276147" y="3506068"/>
            <a:ext cx="1190625" cy="35814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 Disturbance (k) </a:t>
            </a:r>
          </a:p>
        </p:txBody>
      </p:sp>
    </p:spTree>
    <p:extLst>
      <p:ext uri="{BB962C8B-B14F-4D97-AF65-F5344CB8AC3E}">
        <p14:creationId xmlns:p14="http://schemas.microsoft.com/office/powerpoint/2010/main" val="2859284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B9EA5698-B8E6-4DB2-A663-B70719D94AB0}"/>
              </a:ext>
            </a:extLst>
          </p:cNvPr>
          <p:cNvSpPr>
            <a:spLocks noGrp="1"/>
          </p:cNvSpPr>
          <p:nvPr>
            <p:ph type="title" idx="4294967295"/>
          </p:nvPr>
        </p:nvSpPr>
        <p:spPr>
          <a:xfrm>
            <a:off x="209550" y="220663"/>
            <a:ext cx="8675688" cy="371475"/>
          </a:xfrm>
          <a:prstGeom prst="rect">
            <a:avLst/>
          </a:prstGeom>
          <a:noFill/>
          <a:ln>
            <a:noFill/>
            <a:prstDash/>
          </a:ln>
          <a:effectLst/>
        </p:spPr>
        <p:txBody>
          <a:bodyPr rot="0" spcFirstLastPara="0" vertOverflow="overflow" horzOverflow="overflow" vert="horz" wrap="square" lIns="54864" tIns="54864" rIns="91440" bIns="54864" numCol="1" spcCol="0" rtlCol="0" fromWordArt="0" anchor="t" anchorCtr="0" forceAA="0" compatLnSpc="1">
            <a:prstTxWarp prst="textNoShape">
              <a:avLst/>
            </a:prstTxWarp>
            <a:noAutofit/>
          </a:bodyPr>
          <a:lstStyle/>
          <a:p>
            <a:pPr marL="0" marR="0" lvl="0" indent="0" algn="l" defTabSz="457200" rtl="0" eaLnBrk="1" fontAlgn="auto" latinLnBrk="0" hangingPunct="1">
              <a:lnSpc>
                <a:spcPts val="2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Spatial</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B0F0"/>
                </a:solidFill>
                <a:effectLst/>
                <a:uLnTx/>
                <a:uFillTx/>
                <a:latin typeface="Comic Sans MS" pitchFamily="66" charset="0"/>
                <a:ea typeface="+mj-ea"/>
                <a:cs typeface="+mn-cs"/>
              </a:rPr>
              <a:t>context parameterization</a:t>
            </a:r>
          </a:p>
        </p:txBody>
      </p:sp>
      <p:sp>
        <p:nvSpPr>
          <p:cNvPr id="4" name="Text Placeholder 3">
            <a:extLst>
              <a:ext uri="{FF2B5EF4-FFF2-40B4-BE49-F238E27FC236}">
                <a16:creationId xmlns:a16="http://schemas.microsoft.com/office/drawing/2014/main" id="{16C18573-6977-455C-AB54-F3DFDFCFEB21}"/>
              </a:ext>
            </a:extLst>
          </p:cNvPr>
          <p:cNvSpPr>
            <a:spLocks noGrp="1"/>
          </p:cNvSpPr>
          <p:nvPr>
            <p:ph type="body" sz="quarter" idx="12"/>
          </p:nvPr>
        </p:nvSpPr>
        <p:spPr/>
        <p:txBody>
          <a:bodyPr/>
          <a:lstStyle/>
          <a:p>
            <a:r>
              <a:rPr lang="en-US" dirty="0">
                <a:solidFill>
                  <a:schemeClr val="tx1"/>
                </a:solidFill>
              </a:rPr>
              <a:t>Spatially Adaptable Filter for Error Reduction (SAFER)</a:t>
            </a:r>
          </a:p>
          <a:p>
            <a:endParaRPr lang="en-US" dirty="0"/>
          </a:p>
        </p:txBody>
      </p:sp>
      <p:grpSp>
        <p:nvGrpSpPr>
          <p:cNvPr id="7" name="Group 6" descr="Picture showing the rings graphically">
            <a:extLst>
              <a:ext uri="{FF2B5EF4-FFF2-40B4-BE49-F238E27FC236}">
                <a16:creationId xmlns:a16="http://schemas.microsoft.com/office/drawing/2014/main" id="{B7AC15BC-BC32-4E7D-B53B-8F7D07901F7A}"/>
              </a:ext>
            </a:extLst>
          </p:cNvPr>
          <p:cNvGrpSpPr/>
          <p:nvPr/>
        </p:nvGrpSpPr>
        <p:grpSpPr>
          <a:xfrm>
            <a:off x="0" y="1186844"/>
            <a:ext cx="7387375" cy="2909139"/>
            <a:chOff x="0" y="548640"/>
            <a:chExt cx="8467203" cy="3659910"/>
          </a:xfrm>
        </p:grpSpPr>
        <p:grpSp>
          <p:nvGrpSpPr>
            <p:cNvPr id="10" name="Group 9">
              <a:extLst>
                <a:ext uri="{FF2B5EF4-FFF2-40B4-BE49-F238E27FC236}">
                  <a16:creationId xmlns:a16="http://schemas.microsoft.com/office/drawing/2014/main" id="{B9BE05DA-DC81-4849-80FF-76EA6CE8A61E}"/>
                </a:ext>
              </a:extLst>
            </p:cNvPr>
            <p:cNvGrpSpPr/>
            <p:nvPr/>
          </p:nvGrpSpPr>
          <p:grpSpPr>
            <a:xfrm>
              <a:off x="0" y="548640"/>
              <a:ext cx="8467203" cy="3659910"/>
              <a:chOff x="0" y="548640"/>
              <a:chExt cx="8467203" cy="3659910"/>
            </a:xfrm>
          </p:grpSpPr>
          <p:pic>
            <p:nvPicPr>
              <p:cNvPr id="12" name="Picture 11">
                <a:extLst>
                  <a:ext uri="{FF2B5EF4-FFF2-40B4-BE49-F238E27FC236}">
                    <a16:creationId xmlns:a16="http://schemas.microsoft.com/office/drawing/2014/main" id="{CBEF152C-A4CD-4A5B-BC7C-6827E8346E07}"/>
                  </a:ext>
                </a:extLst>
              </p:cNvPr>
              <p:cNvPicPr>
                <a:picLocks noChangeAspect="1"/>
              </p:cNvPicPr>
              <p:nvPr/>
            </p:nvPicPr>
            <p:blipFill>
              <a:blip r:embed="rId2"/>
              <a:stretch>
                <a:fillRect/>
              </a:stretch>
            </p:blipFill>
            <p:spPr>
              <a:xfrm>
                <a:off x="0" y="550950"/>
                <a:ext cx="3593990" cy="3657600"/>
              </a:xfrm>
              <a:prstGeom prst="rect">
                <a:avLst/>
              </a:prstGeom>
              <a:scene3d>
                <a:camera prst="isometricOffAxis2Right"/>
                <a:lightRig rig="threePt" dir="t"/>
              </a:scene3d>
            </p:spPr>
          </p:pic>
          <p:pic>
            <p:nvPicPr>
              <p:cNvPr id="13" name="Picture 12">
                <a:extLst>
                  <a:ext uri="{FF2B5EF4-FFF2-40B4-BE49-F238E27FC236}">
                    <a16:creationId xmlns:a16="http://schemas.microsoft.com/office/drawing/2014/main" id="{A8146E96-BF7E-4193-B0E2-47596AC62B5D}"/>
                  </a:ext>
                </a:extLst>
              </p:cNvPr>
              <p:cNvPicPr>
                <a:picLocks noChangeAspect="1"/>
              </p:cNvPicPr>
              <p:nvPr/>
            </p:nvPicPr>
            <p:blipFill>
              <a:blip r:embed="rId3"/>
              <a:stretch>
                <a:fillRect/>
              </a:stretch>
            </p:blipFill>
            <p:spPr>
              <a:xfrm>
                <a:off x="1628026" y="548640"/>
                <a:ext cx="3593990" cy="3657600"/>
              </a:xfrm>
              <a:prstGeom prst="rect">
                <a:avLst/>
              </a:prstGeom>
              <a:scene3d>
                <a:camera prst="isometricOffAxis2Right"/>
                <a:lightRig rig="threePt" dir="t"/>
              </a:scene3d>
            </p:spPr>
          </p:pic>
          <p:pic>
            <p:nvPicPr>
              <p:cNvPr id="14" name="Picture 13">
                <a:extLst>
                  <a:ext uri="{FF2B5EF4-FFF2-40B4-BE49-F238E27FC236}">
                    <a16:creationId xmlns:a16="http://schemas.microsoft.com/office/drawing/2014/main" id="{2E3109D6-3F07-48A0-8FCB-FB980A597634}"/>
                  </a:ext>
                </a:extLst>
              </p:cNvPr>
              <p:cNvPicPr>
                <a:picLocks noChangeAspect="1"/>
              </p:cNvPicPr>
              <p:nvPr/>
            </p:nvPicPr>
            <p:blipFill>
              <a:blip r:embed="rId4"/>
              <a:stretch>
                <a:fillRect/>
              </a:stretch>
            </p:blipFill>
            <p:spPr>
              <a:xfrm>
                <a:off x="4873213" y="548640"/>
                <a:ext cx="3593990" cy="3657600"/>
              </a:xfrm>
              <a:prstGeom prst="rect">
                <a:avLst/>
              </a:prstGeom>
              <a:scene3d>
                <a:camera prst="isometricOffAxis2Right"/>
                <a:lightRig rig="threePt" dir="t"/>
              </a:scene3d>
            </p:spPr>
          </p:pic>
        </p:grpSp>
        <p:pic>
          <p:nvPicPr>
            <p:cNvPr id="9" name="Picture 8">
              <a:extLst>
                <a:ext uri="{FF2B5EF4-FFF2-40B4-BE49-F238E27FC236}">
                  <a16:creationId xmlns:a16="http://schemas.microsoft.com/office/drawing/2014/main" id="{D3AEF74C-A071-4B1E-92E2-30F4912D90A8}"/>
                </a:ext>
              </a:extLst>
            </p:cNvPr>
            <p:cNvPicPr>
              <a:picLocks noChangeAspect="1"/>
            </p:cNvPicPr>
            <p:nvPr/>
          </p:nvPicPr>
          <p:blipFill>
            <a:blip r:embed="rId5"/>
            <a:stretch>
              <a:fillRect/>
            </a:stretch>
          </p:blipFill>
          <p:spPr>
            <a:xfrm>
              <a:off x="3252787" y="548640"/>
              <a:ext cx="3593990" cy="3657600"/>
            </a:xfrm>
            <a:prstGeom prst="rect">
              <a:avLst/>
            </a:prstGeom>
            <a:scene3d>
              <a:camera prst="isometricOffAxis2Right"/>
              <a:lightRig rig="threePt" dir="t"/>
            </a:scene3d>
          </p:spPr>
        </p:pic>
      </p:grpSp>
      <p:sp>
        <p:nvSpPr>
          <p:cNvPr id="16" name="Text Box 2">
            <a:extLst>
              <a:ext uri="{FF2B5EF4-FFF2-40B4-BE49-F238E27FC236}">
                <a16:creationId xmlns:a16="http://schemas.microsoft.com/office/drawing/2014/main" id="{1D9EC807-5929-4EB6-BA2C-2BB2B939DFAD}"/>
              </a:ext>
            </a:extLst>
          </p:cNvPr>
          <p:cNvSpPr txBox="1">
            <a:spLocks noChangeArrowheads="1"/>
          </p:cNvSpPr>
          <p:nvPr/>
        </p:nvSpPr>
        <p:spPr bwMode="auto">
          <a:xfrm>
            <a:off x="845332" y="3491463"/>
            <a:ext cx="1160780" cy="6000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Spatial Reference image</a:t>
            </a:r>
          </a:p>
        </p:txBody>
      </p:sp>
      <p:sp>
        <p:nvSpPr>
          <p:cNvPr id="15" name="Text Box 2">
            <a:extLst>
              <a:ext uri="{FF2B5EF4-FFF2-40B4-BE49-F238E27FC236}">
                <a16:creationId xmlns:a16="http://schemas.microsoft.com/office/drawing/2014/main" id="{3677ECDC-3CA7-4637-BC83-10172AC33D2D}"/>
              </a:ext>
            </a:extLst>
          </p:cNvPr>
          <p:cNvSpPr txBox="1">
            <a:spLocks noChangeArrowheads="1"/>
          </p:cNvSpPr>
          <p:nvPr/>
        </p:nvSpPr>
        <p:spPr bwMode="auto">
          <a:xfrm>
            <a:off x="2276147" y="3506068"/>
            <a:ext cx="1190625" cy="35814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 Disturbance (k) </a:t>
            </a:r>
          </a:p>
        </p:txBody>
      </p:sp>
      <p:sp>
        <p:nvSpPr>
          <p:cNvPr id="17" name="Text Box 2">
            <a:extLst>
              <a:ext uri="{FF2B5EF4-FFF2-40B4-BE49-F238E27FC236}">
                <a16:creationId xmlns:a16="http://schemas.microsoft.com/office/drawing/2014/main" id="{B1BA339C-815B-4D96-B45B-C2DC3FA8E1AB}"/>
              </a:ext>
            </a:extLst>
          </p:cNvPr>
          <p:cNvSpPr txBox="1">
            <a:spLocks noChangeArrowheads="1"/>
          </p:cNvSpPr>
          <p:nvPr/>
        </p:nvSpPr>
        <p:spPr bwMode="auto">
          <a:xfrm>
            <a:off x="3631489" y="3465460"/>
            <a:ext cx="1037590" cy="400050"/>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800"/>
              </a:spcAft>
            </a:pPr>
            <a:r>
              <a:rPr lang="en-US" sz="1100">
                <a:solidFill>
                  <a:srgbClr val="FFFFFF"/>
                </a:solidFill>
                <a:effectLst/>
                <a:latin typeface="Calibri"/>
                <a:ea typeface="Calibri" panose="020F0502020204030204" pitchFamily="34" charset="0"/>
                <a:cs typeface="Times New Roman"/>
              </a:rPr>
              <a:t>c) Rings (j=1)</a:t>
            </a:r>
            <a:r>
              <a:rPr lang="en-US" sz="1100">
                <a:solidFill>
                  <a:srgbClr val="FFFFFF"/>
                </a:solidFill>
                <a:latin typeface="Calibri"/>
                <a:ea typeface="Calibri" panose="020F0502020204030204" pitchFamily="34" charset="0"/>
                <a:cs typeface="Times New Roman"/>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CC1810DF-1846-4415-A112-8136C8EF69AB}"/>
              </a:ext>
            </a:extLst>
          </p:cNvPr>
          <p:cNvSpPr txBox="1">
            <a:spLocks noChangeArrowheads="1"/>
          </p:cNvSpPr>
          <p:nvPr/>
        </p:nvSpPr>
        <p:spPr bwMode="auto">
          <a:xfrm>
            <a:off x="5049972" y="3452945"/>
            <a:ext cx="1037590" cy="40005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50000"/>
              </a:lnSpc>
              <a:spcBef>
                <a:spcPts val="0"/>
              </a:spcBef>
              <a:spcAft>
                <a:spcPts val="800"/>
              </a:spcAft>
            </a:pPr>
            <a:r>
              <a:rPr lang="en-US"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 Rings (j=2)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77AC8C1-837B-465A-A99C-3375A1C0F036}"/>
                  </a:ext>
                </a:extLst>
              </p:cNvPr>
              <p:cNvSpPr txBox="1"/>
              <p:nvPr/>
            </p:nvSpPr>
            <p:spPr>
              <a:xfrm>
                <a:off x="5289319" y="3701516"/>
                <a:ext cx="4572000" cy="7889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100" i="1" smtClean="0">
                              <a:solidFill>
                                <a:srgbClr val="836967"/>
                              </a:solidFill>
                              <a:latin typeface="Cambria Math" panose="02040503050406030204" pitchFamily="18" charset="0"/>
                            </a:rPr>
                          </m:ctrlPr>
                        </m:sSubSupPr>
                        <m:e>
                          <m:r>
                            <a:rPr lang="en-US" sz="1100" i="1">
                              <a:latin typeface="Cambria Math" panose="02040503050406030204" pitchFamily="18" charset="0"/>
                            </a:rPr>
                            <m:t>𝑆</m:t>
                          </m:r>
                          <m:r>
                            <a:rPr lang="en-US" sz="1100" b="0" i="1" smtClean="0">
                              <a:latin typeface="Cambria Math" panose="02040503050406030204" pitchFamily="18" charset="0"/>
                            </a:rPr>
                            <m:t>𝑝𝑎𝑡𝑖𝑎𝑙</m:t>
                          </m:r>
                          <m:r>
                            <a:rPr lang="en-US" sz="1100" b="0" i="1" smtClean="0">
                              <a:latin typeface="Cambria Math" panose="02040503050406030204" pitchFamily="18" charset="0"/>
                            </a:rPr>
                            <m:t> </m:t>
                          </m:r>
                          <m:r>
                            <a:rPr lang="en-US" sz="1100" i="1">
                              <a:latin typeface="Cambria Math" panose="02040503050406030204" pitchFamily="18" charset="0"/>
                            </a:rPr>
                            <m:t>𝐶</m:t>
                          </m:r>
                          <m:r>
                            <a:rPr lang="en-US" sz="1100" b="0" i="1" smtClean="0">
                              <a:latin typeface="Cambria Math" panose="02040503050406030204" pitchFamily="18" charset="0"/>
                            </a:rPr>
                            <m:t>h𝑎𝑛𝑔𝑒</m:t>
                          </m:r>
                          <m:r>
                            <a:rPr lang="en-US" sz="1100" b="0" i="1" smtClean="0">
                              <a:latin typeface="Cambria Math" panose="02040503050406030204" pitchFamily="18" charset="0"/>
                            </a:rPr>
                            <m:t> </m:t>
                          </m:r>
                          <m:r>
                            <a:rPr lang="en-US" sz="1100" b="0" i="1" smtClean="0">
                              <a:latin typeface="Cambria Math" panose="02040503050406030204" pitchFamily="18" charset="0"/>
                            </a:rPr>
                            <m:t>𝑝𝑟𝑜𝑏𝑎𝑏𝑖𝑙𝑖𝑡𝑖𝑒𝑠</m:t>
                          </m:r>
                          <m:r>
                            <a:rPr lang="en-US" sz="1100" b="0" i="1" smtClean="0">
                              <a:latin typeface="Cambria Math" panose="02040503050406030204" pitchFamily="18" charset="0"/>
                            </a:rPr>
                            <m:t> </m:t>
                          </m:r>
                          <m:r>
                            <a:rPr lang="en-US" sz="1100" i="1">
                              <a:latin typeface="Cambria Math" panose="02040503050406030204" pitchFamily="18" charset="0"/>
                            </a:rPr>
                            <m:t>𝑍</m:t>
                          </m:r>
                        </m:e>
                        <m:sub>
                          <m:r>
                            <a:rPr lang="en-US" sz="1100" i="1">
                              <a:latin typeface="Cambria Math" panose="02040503050406030204" pitchFamily="18" charset="0"/>
                            </a:rPr>
                            <m:t>𝑖</m:t>
                          </m:r>
                          <m:r>
                            <a:rPr lang="en-US" sz="1100" i="0">
                              <a:latin typeface="Cambria Math" panose="02040503050406030204" pitchFamily="18" charset="0"/>
                            </a:rPr>
                            <m:t>,</m:t>
                          </m:r>
                          <m:r>
                            <a:rPr lang="en-US" sz="1100" i="1">
                              <a:latin typeface="Cambria Math" panose="02040503050406030204" pitchFamily="18" charset="0"/>
                            </a:rPr>
                            <m:t>𝑘</m:t>
                          </m:r>
                        </m:sub>
                        <m:sup>
                          <m:r>
                            <a:rPr lang="en-US" sz="1100" i="1">
                              <a:latin typeface="Cambria Math" panose="02040503050406030204" pitchFamily="18" charset="0"/>
                            </a:rPr>
                            <m:t>𝑅𝑒𝑓𝑒𝑟𝑒𝑛𝑐𝑒</m:t>
                          </m:r>
                        </m:sup>
                      </m:sSubSup>
                      <m:r>
                        <a:rPr lang="en-US" sz="1100" b="0" i="1" smtClean="0">
                          <a:latin typeface="Cambria Math" panose="02040503050406030204" pitchFamily="18" charset="0"/>
                        </a:rPr>
                        <m:t> </m:t>
                      </m:r>
                      <m:r>
                        <a:rPr lang="en-US" sz="1100" b="0" i="1" smtClean="0">
                          <a:latin typeface="Cambria Math" panose="02040503050406030204" pitchFamily="18" charset="0"/>
                        </a:rPr>
                        <m:t>𝑆𝐶𝑍</m:t>
                      </m:r>
                      <m:r>
                        <a:rPr lang="en-US" sz="1100" i="0">
                          <a:latin typeface="Cambria Math" panose="02040503050406030204" pitchFamily="18" charset="0"/>
                        </a:rPr>
                        <m:t>= </m:t>
                      </m:r>
                      <m:f>
                        <m:fPr>
                          <m:type m:val="skw"/>
                          <m:ctrlPr>
                            <a:rPr lang="en-US" sz="1100" i="1">
                              <a:solidFill>
                                <a:srgbClr val="836967"/>
                              </a:solidFill>
                              <a:latin typeface="Cambria Math" panose="02040503050406030204" pitchFamily="18" charset="0"/>
                            </a:rPr>
                          </m:ctrlPr>
                        </m:fPr>
                        <m:num>
                          <m:d>
                            <m:dPr>
                              <m:ctrlPr>
                                <a:rPr lang="en-US" sz="1100" i="1">
                                  <a:latin typeface="Cambria Math" panose="02040503050406030204" pitchFamily="18" charset="0"/>
                                </a:rPr>
                              </m:ctrlPr>
                            </m:dPr>
                            <m:e>
                              <m:sSub>
                                <m:sSubPr>
                                  <m:ctrlPr>
                                    <a:rPr lang="en-US" sz="1100" i="1">
                                      <a:solidFill>
                                        <a:srgbClr val="836967"/>
                                      </a:solidFill>
                                      <a:latin typeface="Cambria Math" panose="02040503050406030204" pitchFamily="18" charset="0"/>
                                    </a:rPr>
                                  </m:ctrlPr>
                                </m:sSubPr>
                                <m:e>
                                  <m:r>
                                    <a:rPr lang="en-US" sz="1100" i="1">
                                      <a:latin typeface="Cambria Math" panose="02040503050406030204" pitchFamily="18" charset="0"/>
                                    </a:rPr>
                                    <m:t>𝑅𝑒𝑓𝑒𝑟𝑒𝑛𝑐𝑒</m:t>
                                  </m:r>
                                </m:e>
                                <m:sub>
                                  <m:r>
                                    <a:rPr lang="en-US" sz="1100" i="1">
                                      <a:latin typeface="Cambria Math" panose="02040503050406030204" pitchFamily="18" charset="0"/>
                                    </a:rPr>
                                    <m:t>𝑖</m:t>
                                  </m:r>
                                  <m:r>
                                    <a:rPr lang="en-US" sz="1100" i="0">
                                      <a:latin typeface="Cambria Math" panose="02040503050406030204" pitchFamily="18" charset="0"/>
                                    </a:rPr>
                                    <m:t>,</m:t>
                                  </m:r>
                                  <m:r>
                                    <a:rPr lang="en-US" sz="1100" i="1">
                                      <a:latin typeface="Cambria Math" panose="02040503050406030204" pitchFamily="18" charset="0"/>
                                    </a:rPr>
                                    <m:t>𝑘</m:t>
                                  </m:r>
                                </m:sub>
                              </m:sSub>
                              <m:r>
                                <a:rPr lang="en-US" sz="1100" i="0">
                                  <a:latin typeface="Cambria Math" panose="02040503050406030204" pitchFamily="18" charset="0"/>
                                </a:rPr>
                                <m:t>− </m:t>
                              </m:r>
                              <m:sSubSup>
                                <m:sSubSupPr>
                                  <m:ctrlPr>
                                    <a:rPr lang="en-US" sz="1100" i="1">
                                      <a:solidFill>
                                        <a:srgbClr val="836967"/>
                                      </a:solidFill>
                                      <a:latin typeface="Cambria Math" panose="02040503050406030204" pitchFamily="18" charset="0"/>
                                    </a:rPr>
                                  </m:ctrlPr>
                                </m:sSubSupPr>
                                <m:e>
                                  <m:r>
                                    <a:rPr lang="en-US" sz="1100" i="1">
                                      <a:latin typeface="Cambria Math" panose="02040503050406030204" pitchFamily="18" charset="0"/>
                                    </a:rPr>
                                    <m:t>𝜇</m:t>
                                  </m:r>
                                </m:e>
                                <m:sub>
                                  <m:r>
                                    <a:rPr lang="en-US" sz="1100" i="1">
                                      <a:latin typeface="Cambria Math" panose="02040503050406030204" pitchFamily="18" charset="0"/>
                                    </a:rPr>
                                    <m:t>𝑘</m:t>
                                  </m:r>
                                  <m:r>
                                    <a:rPr lang="en-US" sz="1100" i="0">
                                      <a:latin typeface="Cambria Math" panose="02040503050406030204" pitchFamily="18" charset="0"/>
                                    </a:rPr>
                                    <m:t>,</m:t>
                                  </m:r>
                                  <m:r>
                                    <a:rPr lang="en-US" sz="1100" i="1">
                                      <a:latin typeface="Cambria Math" panose="02040503050406030204" pitchFamily="18" charset="0"/>
                                    </a:rPr>
                                    <m:t>𝑗</m:t>
                                  </m:r>
                                </m:sub>
                                <m:sup>
                                  <m:r>
                                    <a:rPr lang="en-US" sz="1100" i="1">
                                      <a:latin typeface="Cambria Math" panose="02040503050406030204" pitchFamily="18" charset="0"/>
                                    </a:rPr>
                                    <m:t>𝑅𝑒𝑓𝑒𝑟𝑒𝑛𝑐𝑒</m:t>
                                  </m:r>
                                </m:sup>
                              </m:sSubSup>
                            </m:e>
                          </m:d>
                        </m:num>
                        <m:den>
                          <m:sSubSup>
                            <m:sSubSupPr>
                              <m:ctrlPr>
                                <a:rPr lang="en-US" sz="1100" i="1">
                                  <a:solidFill>
                                    <a:srgbClr val="836967"/>
                                  </a:solidFill>
                                  <a:latin typeface="Cambria Math" panose="02040503050406030204" pitchFamily="18" charset="0"/>
                                </a:rPr>
                              </m:ctrlPr>
                            </m:sSubSupPr>
                            <m:e>
                              <m:r>
                                <a:rPr lang="en-US" sz="1100" i="1">
                                  <a:latin typeface="Cambria Math" panose="02040503050406030204" pitchFamily="18" charset="0"/>
                                </a:rPr>
                                <m:t>𝜎</m:t>
                              </m:r>
                            </m:e>
                            <m:sub>
                              <m:r>
                                <a:rPr lang="en-US" sz="1100" i="1">
                                  <a:latin typeface="Cambria Math" panose="02040503050406030204" pitchFamily="18" charset="0"/>
                                </a:rPr>
                                <m:t>𝑘</m:t>
                              </m:r>
                              <m:r>
                                <a:rPr lang="en-US" sz="1100" i="0">
                                  <a:latin typeface="Cambria Math" panose="02040503050406030204" pitchFamily="18" charset="0"/>
                                </a:rPr>
                                <m:t>,</m:t>
                              </m:r>
                              <m:r>
                                <a:rPr lang="en-US" sz="1100" i="1">
                                  <a:latin typeface="Cambria Math" panose="02040503050406030204" pitchFamily="18" charset="0"/>
                                </a:rPr>
                                <m:t>𝑗</m:t>
                              </m:r>
                            </m:sub>
                            <m:sup>
                              <m:r>
                                <a:rPr lang="en-US" sz="1100" i="1">
                                  <a:latin typeface="Cambria Math" panose="02040503050406030204" pitchFamily="18" charset="0"/>
                                </a:rPr>
                                <m:t>𝑅𝑒𝑓𝑒𝑟𝑒𝑛𝑐𝑒</m:t>
                              </m:r>
                            </m:sup>
                          </m:sSubSup>
                        </m:den>
                      </m:f>
                    </m:oMath>
                  </m:oMathPara>
                </a14:m>
                <a:endParaRPr lang="en-US" sz="1100" dirty="0"/>
              </a:p>
            </p:txBody>
          </p:sp>
        </mc:Choice>
        <mc:Fallback xmlns="">
          <p:sp>
            <p:nvSpPr>
              <p:cNvPr id="18" name="TextBox 17">
                <a:extLst>
                  <a:ext uri="{FF2B5EF4-FFF2-40B4-BE49-F238E27FC236}">
                    <a16:creationId xmlns:a16="http://schemas.microsoft.com/office/drawing/2014/main" id="{D77AC8C1-837B-465A-A99C-3375A1C0F036}"/>
                  </a:ext>
                </a:extLst>
              </p:cNvPr>
              <p:cNvSpPr txBox="1">
                <a:spLocks noRot="1" noChangeAspect="1" noMove="1" noResize="1" noEditPoints="1" noAdjustHandles="1" noChangeArrowheads="1" noChangeShapeType="1" noTextEdit="1"/>
              </p:cNvSpPr>
              <p:nvPr/>
            </p:nvSpPr>
            <p:spPr>
              <a:xfrm>
                <a:off x="5289319" y="3701516"/>
                <a:ext cx="4572000" cy="788934"/>
              </a:xfrm>
              <a:prstGeom prst="rect">
                <a:avLst/>
              </a:prstGeom>
              <a:blipFill>
                <a:blip r:embed="rId6"/>
                <a:stretch>
                  <a:fillRect t="-90000" b="-171538"/>
                </a:stretch>
              </a:blipFill>
            </p:spPr>
            <p:txBody>
              <a:bodyPr/>
              <a:lstStyle/>
              <a:p>
                <a:r>
                  <a:rPr lang="en-US">
                    <a:noFill/>
                  </a:rPr>
                  <a:t> </a:t>
                </a:r>
              </a:p>
            </p:txBody>
          </p:sp>
        </mc:Fallback>
      </mc:AlternateContent>
    </p:spTree>
    <p:extLst>
      <p:ext uri="{BB962C8B-B14F-4D97-AF65-F5344CB8AC3E}">
        <p14:creationId xmlns:p14="http://schemas.microsoft.com/office/powerpoint/2010/main" val="1406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FC25EB0F5F1B47A147C1069552941B" ma:contentTypeVersion="16" ma:contentTypeDescription="Create a new document." ma:contentTypeScope="" ma:versionID="65af8113833eef11bbdd0029917606d1">
  <xsd:schema xmlns:xsd="http://www.w3.org/2001/XMLSchema" xmlns:xs="http://www.w3.org/2001/XMLSchema" xmlns:p="http://schemas.microsoft.com/office/2006/metadata/properties" xmlns:ns2="f7150514-e00d-476b-bcb5-d5550f23b602" xmlns:ns3="b69ed995-7a83-40e1-bc38-91362fbbc812" xmlns:ns4="31062a0d-ede8-4112-b4bb-00a9c1bc8e16" targetNamespace="http://schemas.microsoft.com/office/2006/metadata/properties" ma:root="true" ma:fieldsID="26de409e5f252b7e7bd8a54fbe2249a3" ns2:_="" ns3:_="" ns4:_="">
    <xsd:import namespace="f7150514-e00d-476b-bcb5-d5550f23b602"/>
    <xsd:import namespace="b69ed995-7a83-40e1-bc38-91362fbbc812"/>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TaxCatchAll" minOccurs="0"/>
                <xsd:element ref="ns3:lcf76f155ced4ddcb4097134ff3c332f"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50514-e00d-476b-bcb5-d5550f23b6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9ed995-7a83-40e1-bc38-91362fbbc8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46122e0-9f1a-4db9-8bb1-b9007d9eb88b}" ma:internalName="TaxCatchAll" ma:showField="CatchAllData" ma:web="f7150514-e00d-476b-bcb5-d5550f23b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9ed995-7a83-40e1-bc38-91362fbbc812">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3D61CE1A-C1A1-4510-85B6-D9164CEF55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50514-e00d-476b-bcb5-d5550f23b602"/>
    <ds:schemaRef ds:uri="b69ed995-7a83-40e1-bc38-91362fbbc812"/>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4B9FB6-DEE0-4764-836B-EE6FBE17F781}">
  <ds:schemaRefs>
    <ds:schemaRef ds:uri="http://schemas.microsoft.com/sharepoint/v3/contenttype/forms"/>
  </ds:schemaRefs>
</ds:datastoreItem>
</file>

<file path=customXml/itemProps3.xml><?xml version="1.0" encoding="utf-8"?>
<ds:datastoreItem xmlns:ds="http://schemas.openxmlformats.org/officeDocument/2006/customXml" ds:itemID="{66B86DFD-2BF3-4CC3-A918-1623A19195B5}">
  <ds:schemaRefs>
    <ds:schemaRef ds:uri="http://purl.org/dc/elements/1.1/"/>
    <ds:schemaRef ds:uri="b69ed995-7a83-40e1-bc38-91362fbbc812"/>
    <ds:schemaRef ds:uri="http://schemas.microsoft.com/office/infopath/2007/PartnerControls"/>
    <ds:schemaRef ds:uri="http://purl.org/dc/terms/"/>
    <ds:schemaRef ds:uri="http://schemas.openxmlformats.org/package/2006/metadata/core-properties"/>
    <ds:schemaRef ds:uri="31062a0d-ede8-4112-b4bb-00a9c1bc8e16"/>
    <ds:schemaRef ds:uri="http://schemas.microsoft.com/office/2006/documentManagement/types"/>
    <ds:schemaRef ds:uri="f7150514-e00d-476b-bcb5-d5550f23b602"/>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22396</TotalTime>
  <Words>1116</Words>
  <Application>Microsoft Office PowerPoint</Application>
  <PresentationFormat>On-screen Show (16:9)</PresentationFormat>
  <Paragraphs>182</Paragraphs>
  <Slides>24</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-apple-system</vt:lpstr>
      <vt:lpstr>Arial</vt:lpstr>
      <vt:lpstr>Calibri</vt:lpstr>
      <vt:lpstr>Cambria Math</vt:lpstr>
      <vt:lpstr>Comic Sans MS</vt:lpstr>
      <vt:lpstr>MS Shell Dlg 2</vt:lpstr>
      <vt:lpstr>Symbol</vt:lpstr>
      <vt:lpstr>Times New Roman</vt:lpstr>
      <vt:lpstr>Wingdings</vt:lpstr>
      <vt:lpstr>Office Theme</vt:lpstr>
      <vt:lpstr>Office Theme</vt:lpstr>
      <vt:lpstr>A Random Forest-Based Commission Error Filter for LANDFIRE Disturbance Mapping</vt:lpstr>
      <vt:lpstr>Change detection 101</vt:lpstr>
      <vt:lpstr>Automated change detection challenges</vt:lpstr>
      <vt:lpstr>Automated change detection challenges</vt:lpstr>
      <vt:lpstr>Machine learning </vt:lpstr>
      <vt:lpstr>Machine learning</vt:lpstr>
      <vt:lpstr>Spatial context parameterization</vt:lpstr>
      <vt:lpstr>Spatial context parameterization</vt:lpstr>
      <vt:lpstr>Spatial context parameterization</vt:lpstr>
      <vt:lpstr>Spatial context parameterization</vt:lpstr>
      <vt:lpstr>Spatial context parameterization</vt:lpstr>
      <vt:lpstr>Spatial context parameterization</vt:lpstr>
      <vt:lpstr>Spatial context parameterization</vt:lpstr>
      <vt:lpstr>Spatially Adaptive Filter for Error Reduction (SAFER)</vt:lpstr>
      <vt:lpstr>SAFER flow chart</vt:lpstr>
      <vt:lpstr>SAFER flow chart</vt:lpstr>
      <vt:lpstr>SAFER flow chart</vt:lpstr>
      <vt:lpstr>SAFER flow chart</vt:lpstr>
      <vt:lpstr>SAFER results</vt:lpstr>
      <vt:lpstr>SAFER results</vt:lpstr>
      <vt:lpstr>So how are we doing?</vt:lpstr>
      <vt:lpstr>So how are we doing?</vt:lpstr>
      <vt:lpstr>Conclusions</vt:lpstr>
      <vt:lpstr>Questions, comments  &amp;  suggestions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PK</dc:creator>
  <cp:lastModifiedBy>Embrock, Susan (Contractor)</cp:lastModifiedBy>
  <cp:revision>222</cp:revision>
  <dcterms:created xsi:type="dcterms:W3CDTF">2015-03-10T12:14:06Z</dcterms:created>
  <dcterms:modified xsi:type="dcterms:W3CDTF">2022-11-17T20:50:34Z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0x01010072FC25EB0F5F1B47A147C1069552941B</vt:lpwstr>
  </property>
  <property fmtid="{D5CDD505-2E9C-101B-9397-08002B2CF9AE}" pid="3" name="MediaServiceImageTags">
    <vt:lpwstr/>
  </property>
  <property fmtid="{D5CDD505-2E9C-101B-9397-08002B2CF9AE}" pid="4" name="_MarkAsFinal">
    <vt:bool>true</vt:bool>
  </property>
</Properties>
</file>