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2FB_2B37635.xml" ContentType="application/vnd.ms-powerpoint.comments+xml"/>
  <Override PartName="/ppt/comments/modernComment_2FD_27B5C5CB.xml" ContentType="application/vnd.ms-powerpoint.comments+xml"/>
  <Override PartName="/ppt/notesSlides/notesSlide11.xml" ContentType="application/vnd.openxmlformats-officedocument.presentationml.notesSlide+xml"/>
  <Override PartName="/ppt/comments/modernComment_2FF_43F28486.xml" ContentType="application/vnd.ms-powerpoint.comments+xml"/>
  <Override PartName="/ppt/notesSlides/notesSlide12.xml" ContentType="application/vnd.openxmlformats-officedocument.presentationml.notesSlide+xml"/>
  <Override PartName="/ppt/comments/modernComment_2FE_C652593A.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322_AAF2C73E.xml" ContentType="application/vnd.ms-powerpoint.comments+xml"/>
  <Override PartName="/ppt/comments/modernComment_311_1CACD531.xml" ContentType="application/vnd.ms-powerpoint.comments+xml"/>
  <Override PartName="/ppt/comments/modernComment_324_45F663DC.xml" ContentType="application/vnd.ms-powerpoint.comments+xml"/>
  <Override PartName="/ppt/notesSlides/notesSlide21.xml" ContentType="application/vnd.openxmlformats-officedocument.presentationml.notesSlide+xml"/>
  <Override PartName="/ppt/comments/modernComment_2F9_BCFB20A2.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14" r:id="rId4"/>
  </p:sldMasterIdLst>
  <p:notesMasterIdLst>
    <p:notesMasterId r:id="rId40"/>
  </p:notesMasterIdLst>
  <p:handoutMasterIdLst>
    <p:handoutMasterId r:id="rId41"/>
  </p:handoutMasterIdLst>
  <p:sldIdLst>
    <p:sldId id="277" r:id="rId5"/>
    <p:sldId id="755" r:id="rId6"/>
    <p:sldId id="307" r:id="rId7"/>
    <p:sldId id="816" r:id="rId8"/>
    <p:sldId id="812" r:id="rId9"/>
    <p:sldId id="813" r:id="rId10"/>
    <p:sldId id="746" r:id="rId11"/>
    <p:sldId id="757" r:id="rId12"/>
    <p:sldId id="310" r:id="rId13"/>
    <p:sldId id="815" r:id="rId14"/>
    <p:sldId id="599" r:id="rId15"/>
    <p:sldId id="763" r:id="rId16"/>
    <p:sldId id="765" r:id="rId17"/>
    <p:sldId id="767" r:id="rId18"/>
    <p:sldId id="810" r:id="rId19"/>
    <p:sldId id="766" r:id="rId20"/>
    <p:sldId id="792" r:id="rId21"/>
    <p:sldId id="794" r:id="rId22"/>
    <p:sldId id="796" r:id="rId23"/>
    <p:sldId id="797" r:id="rId24"/>
    <p:sldId id="798" r:id="rId25"/>
    <p:sldId id="799" r:id="rId26"/>
    <p:sldId id="800" r:id="rId27"/>
    <p:sldId id="782" r:id="rId28"/>
    <p:sldId id="784" r:id="rId29"/>
    <p:sldId id="801" r:id="rId30"/>
    <p:sldId id="802" r:id="rId31"/>
    <p:sldId id="785" r:id="rId32"/>
    <p:sldId id="804" r:id="rId33"/>
    <p:sldId id="786" r:id="rId34"/>
    <p:sldId id="789" r:id="rId35"/>
    <p:sldId id="805" r:id="rId36"/>
    <p:sldId id="317" r:id="rId37"/>
    <p:sldId id="803" r:id="rId38"/>
    <p:sldId id="761"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7" autoAdjust="0"/>
    <p:restoredTop sz="86405" autoAdjust="0"/>
  </p:normalViewPr>
  <p:slideViewPr>
    <p:cSldViewPr snapToGrid="0">
      <p:cViewPr varScale="1">
        <p:scale>
          <a:sx n="73" d="100"/>
          <a:sy n="73" d="100"/>
        </p:scale>
        <p:origin x="558" y="72"/>
      </p:cViewPr>
      <p:guideLst>
        <p:guide pos="3840"/>
        <p:guide orient="horz" pos="2160"/>
      </p:guideLst>
    </p:cSldViewPr>
  </p:slideViewPr>
  <p:outlineViewPr>
    <p:cViewPr>
      <p:scale>
        <a:sx n="33" d="100"/>
        <a:sy n="33" d="100"/>
      </p:scale>
      <p:origin x="0" y="-7218"/>
    </p:cViewPr>
  </p:outlineViewPr>
  <p:notesTextViewPr>
    <p:cViewPr>
      <p:scale>
        <a:sx n="1" d="1"/>
        <a:sy n="1" d="1"/>
      </p:scale>
      <p:origin x="0" y="0"/>
    </p:cViewPr>
  </p:notesTextViewPr>
  <p:sorterViewPr>
    <p:cViewPr>
      <p:scale>
        <a:sx n="100" d="100"/>
        <a:sy n="100" d="100"/>
      </p:scale>
      <p:origin x="0" y="-1908"/>
    </p:cViewPr>
  </p:sorterViewPr>
  <p:notesViewPr>
    <p:cSldViewPr snapToGrid="0">
      <p:cViewPr varScale="1">
        <p:scale>
          <a:sx n="82" d="100"/>
          <a:sy n="82" d="100"/>
        </p:scale>
        <p:origin x="299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omments/modernComment_2F9_BCFB20A2.xml><?xml version="1.0" encoding="utf-8"?>
<p188:cmLst xmlns:a="http://schemas.openxmlformats.org/drawingml/2006/main" xmlns:r="http://schemas.openxmlformats.org/officeDocument/2006/relationships" xmlns:p188="http://schemas.microsoft.com/office/powerpoint/2018/8/main">
  <p188:cm id="{239F94F4-40B8-4F38-AFF3-BA235514454B}" authorId="{00000000-0000-0000-0000-000000000000}" created="2022-10-07T19:15:32.438">
    <pc:sldMkLst xmlns:pc="http://schemas.microsoft.com/office/powerpoint/2013/main/command">
      <pc:docMk/>
      <pc:sldMk cId="3170574498" sldId="761"/>
    </pc:sldMkLst>
    <p188:replyLst>
      <p188:reply id="{EDAFCA9A-E140-4FF8-B028-2579004C7588}" authorId="{00000000-0000-0000-0000-000000000000}" created="2022-10-14T21:49:36.445">
        <p188:txBody>
          <a:bodyPr/>
          <a:lstStyle/>
          <a:p>
            <a:r>
              <a:rPr lang="en-US"/>
              <a:t>Changed</a:t>
            </a:r>
          </a:p>
        </p188:txBody>
      </p188:reply>
    </p188:replyLst>
    <p188:txBody>
      <a:bodyPr/>
      <a:lstStyle/>
      <a:p>
        <a:r>
          <a:rPr lang="en-US"/>
          <a:t>I would just show the Landfire banner at start of presentation then not after this....given that we want folks to feel that this is about methods that all programs could potentially adopt and not a promo for Landfire.</a:t>
        </a:r>
      </a:p>
    </p188:txBody>
  </p188:cm>
</p188:cmLst>
</file>

<file path=ppt/comments/modernComment_2FB_2B37635.xml><?xml version="1.0" encoding="utf-8"?>
<p188:cmLst xmlns:a="http://schemas.openxmlformats.org/drawingml/2006/main" xmlns:r="http://schemas.openxmlformats.org/officeDocument/2006/relationships" xmlns:p188="http://schemas.microsoft.com/office/powerpoint/2018/8/main">
  <p188:cm id="{C57CBE31-6A2C-4E8E-AE62-DAAB7389B915}" authorId="{00000000-0000-0000-0000-000000000000}" created="2022-10-09T12:47:52.415">
    <pc:sldMkLst xmlns:pc="http://schemas.microsoft.com/office/powerpoint/2013/main/command">
      <pc:docMk/>
      <pc:sldMk cId="45315637" sldId="763"/>
    </pc:sldMkLst>
    <p188:replyLst>
      <p188:reply id="{3447330A-6776-40CB-9047-1D8CBDBA4F6A}" authorId="{00000000-0000-0000-0000-000000000000}" created="2022-10-14T21:45:11.495">
        <p188:txBody>
          <a:bodyPr/>
          <a:lstStyle/>
          <a:p>
            <a:r>
              <a:rPr lang="en-US"/>
              <a:t>Covered in the talk</a:t>
            </a:r>
          </a:p>
        </p188:txBody>
      </p188:reply>
    </p188:replyLst>
    <p188:txBody>
      <a:bodyPr/>
      <a:lstStyle/>
      <a:p>
        <a:r>
          <a:rPr lang="en-US"/>
          <a:t>How big is the stack?. How long is it in comparison to a "growing season ?"
Does this mean a unique value for each band is decided using all observations and that different band values  for a given composite pixel may actually be from different dates ? 
Or we pick use one band to define the percentile and all band values are picked from the same acquisition date
</a:t>
        </a:r>
      </a:p>
    </p188:txBody>
  </p188:cm>
</p188:cmLst>
</file>

<file path=ppt/comments/modernComment_2FD_27B5C5CB.xml><?xml version="1.0" encoding="utf-8"?>
<p188:cmLst xmlns:a="http://schemas.openxmlformats.org/drawingml/2006/main" xmlns:r="http://schemas.openxmlformats.org/officeDocument/2006/relationships" xmlns:p188="http://schemas.microsoft.com/office/powerpoint/2018/8/main">
  <p188:cm id="{DF9575D2-2369-4E5C-938B-446F5E21BDA7}" authorId="{00000000-0000-0000-0000-000000000000}" created="2022-10-09T12:49:11.262">
    <ac:txMkLst xmlns:ac="http://schemas.microsoft.com/office/drawing/2013/main/command">
      <pc:docMk xmlns:pc="http://schemas.microsoft.com/office/powerpoint/2013/main/command"/>
      <pc:sldMk xmlns:pc="http://schemas.microsoft.com/office/powerpoint/2013/main/command" cId="666224075" sldId="765"/>
      <ac:spMk id="9" creationId="{22B2130D-0129-4F31-B12B-AEA7A4548F3B}"/>
      <ac:txMk cp="241">
        <ac:context len="377" hash="531542095"/>
      </ac:txMk>
    </ac:txMkLst>
    <p188:pos x="4540195" y="2756486"/>
    <p188:replyLst>
      <p188:reply id="{8C593B2C-F0EC-44FA-B7C1-26645786A06C}" authorId="{00000000-0000-0000-0000-000000000000}" created="2022-10-14T21:45:46.724">
        <p188:txBody>
          <a:bodyPr/>
          <a:lstStyle/>
          <a:p>
            <a:r>
              <a:rPr lang="en-US"/>
              <a:t>Not sure about that.  </a:t>
            </a:r>
          </a:p>
        </p188:txBody>
      </p188:reply>
    </p188:replyLst>
    <p188:txBody>
      <a:bodyPr/>
      <a:lstStyle/>
      <a:p>
        <a:r>
          <a:rPr lang="en-US"/>
          <a:t>this is redundant/ implied</a:t>
        </a:r>
      </a:p>
    </p188:txBody>
  </p188:cm>
  <p188:cm id="{7D4F3A17-BFCA-4215-9958-583449C20947}" authorId="{00000000-0000-0000-0000-000000000000}" created="2022-10-09T12:49:57.872">
    <ac:txMkLst xmlns:ac="http://schemas.microsoft.com/office/drawing/2013/main/command">
      <pc:docMk xmlns:pc="http://schemas.microsoft.com/office/powerpoint/2013/main/command"/>
      <pc:sldMk xmlns:pc="http://schemas.microsoft.com/office/powerpoint/2013/main/command" cId="666224075" sldId="765"/>
      <ac:spMk id="9" creationId="{22B2130D-0129-4F31-B12B-AEA7A4548F3B}"/>
      <ac:txMk cp="0" len="93">
        <ac:context len="377" hash="531542095"/>
      </ac:txMk>
    </ac:txMkLst>
    <p188:pos x="4570012" y="281643"/>
    <p188:replyLst>
      <p188:reply id="{A93D547C-E930-4C04-B325-F62FCFF62A65}" authorId="{00000000-0000-0000-0000-000000000000}" created="2022-10-14T21:45:23.483">
        <p188:txBody>
          <a:bodyPr/>
          <a:lstStyle/>
          <a:p>
            <a:r>
              <a:rPr lang="en-US"/>
              <a:t>Correct</a:t>
            </a:r>
          </a:p>
        </p188:txBody>
      </p188:reply>
    </p188:replyLst>
    <p188:txBody>
      <a:bodyPr/>
      <a:lstStyle/>
      <a:p>
        <a:r>
          <a:rPr lang="en-US"/>
          <a:t>this is from Analyst feedback/ but no quantitative performance measurement right ?</a:t>
        </a:r>
      </a:p>
    </p188:txBody>
  </p188:cm>
</p188:cmLst>
</file>

<file path=ppt/comments/modernComment_2FE_C652593A.xml><?xml version="1.0" encoding="utf-8"?>
<p188:cmLst xmlns:a="http://schemas.openxmlformats.org/drawingml/2006/main" xmlns:r="http://schemas.openxmlformats.org/officeDocument/2006/relationships" xmlns:p188="http://schemas.microsoft.com/office/powerpoint/2018/8/main">
  <p188:cm id="{0E88F2CD-E14C-4597-8147-575BB659F0FC}" authorId="{00000000-0000-0000-0000-000000000000}" created="2022-10-09T12:50:49.479">
    <ac:txMkLst xmlns:ac="http://schemas.microsoft.com/office/drawing/2013/main/command">
      <pc:docMk xmlns:pc="http://schemas.microsoft.com/office/powerpoint/2013/main/command"/>
      <pc:sldMk xmlns:pc="http://schemas.microsoft.com/office/powerpoint/2013/main/command" cId="3327285562" sldId="766"/>
      <ac:spMk id="11" creationId="{351C2F39-9EC6-4CFD-B096-082761B54614}"/>
      <ac:txMk cp="6" len="9">
        <ac:context len="46" hash="876236431"/>
      </ac:txMk>
    </ac:txMkLst>
    <p188:pos x="1051560" y="276308"/>
    <p188:replyLst>
      <p188:reply id="{704C330A-544F-4420-84B3-C94E76DEA560}" authorId="{00000000-0000-0000-0000-000000000000}" created="2022-10-14T21:47:03.374">
        <p188:txBody>
          <a:bodyPr/>
          <a:lstStyle/>
          <a:p>
            <a:r>
              <a:rPr lang="en-US"/>
              <a:t>Yes - covered in the talk</a:t>
            </a:r>
          </a:p>
        </p188:txBody>
      </p188:reply>
    </p188:replyLst>
    <p188:txBody>
      <a:bodyPr/>
      <a:lstStyle/>
      <a:p>
        <a:r>
          <a:rPr lang="en-US"/>
          <a:t>50th ?</a:t>
        </a:r>
      </a:p>
    </p188:txBody>
  </p188:cm>
</p188:cmLst>
</file>

<file path=ppt/comments/modernComment_2FF_43F28486.xml><?xml version="1.0" encoding="utf-8"?>
<p188:cmLst xmlns:a="http://schemas.openxmlformats.org/drawingml/2006/main" xmlns:r="http://schemas.openxmlformats.org/officeDocument/2006/relationships" xmlns:p188="http://schemas.microsoft.com/office/powerpoint/2018/8/main">
  <p188:cm id="{1C81796B-4584-4A5A-B48C-6495ED6492CE}" authorId="{00000000-0000-0000-0000-000000000000}" created="2022-10-07T19:11:16.062">
    <pc:sldMkLst xmlns:pc="http://schemas.microsoft.com/office/powerpoint/2013/main/command">
      <pc:docMk/>
      <pc:sldMk cId="1139967110" sldId="767"/>
    </pc:sldMkLst>
    <p188:replyLst>
      <p188:reply id="{B475E3BB-3C46-49A0-BC8C-7D546034734A}" authorId="{00000000-0000-0000-0000-000000000000}" created="2022-10-14T21:46:19.894">
        <p188:txBody>
          <a:bodyPr/>
          <a:lstStyle/>
          <a:p>
            <a:r>
              <a:rPr lang="en-US"/>
              <a:t>These are just quick mentions on detail</a:t>
            </a:r>
          </a:p>
        </p188:txBody>
      </p188:reply>
    </p188:replyLst>
    <p188:txBody>
      <a:bodyPr/>
      <a:lstStyle/>
      <a:p>
        <a:r>
          <a:rPr lang="en-US"/>
          <a:t>[Mention was removed] I would just pick one example for MIICA and drop the others.</a:t>
        </a:r>
      </a:p>
    </p188:txBody>
  </p188:cm>
</p188:cmLst>
</file>

<file path=ppt/comments/modernComment_311_1CACD531.xml><?xml version="1.0" encoding="utf-8"?>
<p188:cmLst xmlns:a="http://schemas.openxmlformats.org/drawingml/2006/main" xmlns:r="http://schemas.openxmlformats.org/officeDocument/2006/relationships" xmlns:p188="http://schemas.microsoft.com/office/powerpoint/2018/8/main">
  <p188:cm id="{EDC2EA80-67E5-406B-9320-15982E398D3D}" authorId="{00000000-0000-0000-0000-000000000000}" created="2022-10-07T19:59:18.821">
    <ac:deMkLst xmlns:ac="http://schemas.microsoft.com/office/drawing/2013/main/command">
      <pc:docMk xmlns:pc="http://schemas.microsoft.com/office/powerpoint/2013/main/command"/>
      <pc:sldMk xmlns:pc="http://schemas.microsoft.com/office/powerpoint/2013/main/command" cId="481088817" sldId="785"/>
      <ac:spMk id="11" creationId="{5F42D410-C558-4757-A73A-F8309F86DD41}"/>
    </ac:deMkLst>
    <p188:replyLst>
      <p188:reply id="{6663E27A-4DB1-467D-91ED-ECA17D73831B}" authorId="{00000000-0000-0000-0000-000000000000}" created="2022-10-14T21:47:42.781">
        <p188:txBody>
          <a:bodyPr/>
          <a:lstStyle/>
          <a:p>
            <a:r>
              <a:rPr lang="en-US"/>
              <a:t>True</a:t>
            </a:r>
          </a:p>
        </p188:txBody>
      </p188:reply>
    </p188:replyLst>
    <p188:txBody>
      <a:bodyPr/>
      <a:lstStyle/>
      <a:p>
        <a:r>
          <a:rPr lang="en-US"/>
          <a:t>[Mention was removed]
It would be interesting to build a new disturbance model based on intersection of percentile and final MIICA..i.e., maybe you could build models that identify better training for disturbance and not disturbance.</a:t>
        </a:r>
      </a:p>
    </p188:txBody>
  </p188:cm>
</p188:cmLst>
</file>

<file path=ppt/comments/modernComment_322_AAF2C73E.xml><?xml version="1.0" encoding="utf-8"?>
<p188:cmLst xmlns:a="http://schemas.openxmlformats.org/drawingml/2006/main" xmlns:r="http://schemas.openxmlformats.org/officeDocument/2006/relationships" xmlns:p188="http://schemas.microsoft.com/office/powerpoint/2018/8/main">
  <p188:cm id="{08BB343D-9442-451E-A163-7BBD513613DC}" authorId="{00000000-0000-0000-0000-000000000000}" created="2022-10-09T12:53:43.653">
    <ac:txMkLst xmlns:ac="http://schemas.microsoft.com/office/drawing/2013/main/command">
      <pc:docMk xmlns:pc="http://schemas.microsoft.com/office/powerpoint/2013/main/command"/>
      <pc:sldMk xmlns:pc="http://schemas.microsoft.com/office/powerpoint/2013/main/command" cId="2868037438" sldId="802"/>
      <ac:spMk id="3" creationId="{D33C67AA-3F6F-463D-A858-4B66D24BD81C}"/>
      <ac:txMk cp="234">
        <ac:context len="451" hash="2424354158"/>
      </ac:txMk>
    </ac:txMkLst>
    <p188:pos x="2164736" y="1932167"/>
    <p188:replyLst>
      <p188:reply id="{11E8A12D-BAB6-41BD-8B72-8345FC2F0FD4}" authorId="{00000000-0000-0000-0000-000000000000}" created="2022-10-14T21:47:33.160">
        <p188:txBody>
          <a:bodyPr/>
          <a:lstStyle/>
          <a:p>
            <a:r>
              <a:rPr lang="en-US"/>
              <a:t>Agreed - removed</a:t>
            </a:r>
          </a:p>
        </p188:txBody>
      </p188:reply>
    </p188:replyLst>
    <p188:txBody>
      <a:bodyPr/>
      <a:lstStyle/>
      <a:p>
        <a:r>
          <a:rPr lang="en-US"/>
          <a:t>Continuous may not be a good choice to describe this ordinal scale. </a:t>
        </a:r>
      </a:p>
    </p188:txBody>
  </p188:cm>
</p188:cmLst>
</file>

<file path=ppt/comments/modernComment_324_45F663DC.xml><?xml version="1.0" encoding="utf-8"?>
<p188:cmLst xmlns:a="http://schemas.openxmlformats.org/drawingml/2006/main" xmlns:r="http://schemas.openxmlformats.org/officeDocument/2006/relationships" xmlns:p188="http://schemas.microsoft.com/office/powerpoint/2018/8/main">
  <p188:cm id="{D78C8A99-8050-4FB7-B990-D293E5A430EA}" authorId="{00000000-0000-0000-0000-000000000000}" created="2022-10-09T18:56:52.808">
    <ac:txMkLst xmlns:ac="http://schemas.microsoft.com/office/drawing/2013/main/command">
      <pc:docMk xmlns:pc="http://schemas.microsoft.com/office/powerpoint/2013/main/command"/>
      <pc:sldMk xmlns:pc="http://schemas.microsoft.com/office/powerpoint/2013/main/command" cId="1173775324" sldId="804"/>
      <ac:spMk id="3" creationId="{3ED247AF-0ABC-42D0-A59E-56CF8F6B86D7}"/>
      <ac:txMk cp="13">
        <ac:context len="187" hash="1030729325"/>
      </ac:txMk>
    </ac:txMkLst>
    <p188:pos x="4027170" y="319420"/>
    <p188:replyLst>
      <p188:reply id="{AB5C989B-E6A5-404C-9CA3-3CD47A0DDA83}" authorId="{00000000-0000-0000-0000-000000000000}" created="2022-10-14T21:47:51.875">
        <p188:txBody>
          <a:bodyPr/>
          <a:lstStyle/>
          <a:p>
            <a:r>
              <a:rPr lang="en-US"/>
              <a:t>Done</a:t>
            </a:r>
          </a:p>
        </p188:txBody>
      </p188:reply>
    </p188:replyLst>
    <p188:txBody>
      <a:bodyPr/>
      <a:lstStyle/>
      <a:p>
        <a:r>
          <a:rPr lang="en-US"/>
          <a:t>I would simply mention it as our Research Team</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DD71D7-55AC-46BD-81B3-09AB2F9EFBD8}" type="datetimeFigureOut">
              <a:rPr lang="en-US" smtClean="0"/>
              <a:t>11/17/2022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0BD58-3BFF-4EAF-BB8B-AC67FE801E47}" type="slidenum">
              <a:rPr lang="en-US" smtClean="0"/>
              <a:t>‹#›</a:t>
            </a:fld>
            <a:endParaRPr lang="en-US"/>
          </a:p>
        </p:txBody>
      </p:sp>
    </p:spTree>
    <p:extLst>
      <p:ext uri="{BB962C8B-B14F-4D97-AF65-F5344CB8AC3E}">
        <p14:creationId xmlns:p14="http://schemas.microsoft.com/office/powerpoint/2010/main" val="4010594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9424F-BB59-4F4E-9822-4CA3E770FFD2}" type="datetimeFigureOut">
              <a:rPr lang="en-US" smtClean="0"/>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22CDD-9D6C-4F63-9EC2-648226624108}" type="slidenum">
              <a:rPr lang="en-US" smtClean="0"/>
              <a:t>‹#›</a:t>
            </a:fld>
            <a:endParaRPr lang="en-US"/>
          </a:p>
        </p:txBody>
      </p:sp>
    </p:spTree>
    <p:extLst>
      <p:ext uri="{BB962C8B-B14F-4D97-AF65-F5344CB8AC3E}">
        <p14:creationId xmlns:p14="http://schemas.microsoft.com/office/powerpoint/2010/main" val="85102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1" fontAlgn="auto" hangingPunct="1">
              <a:spcBef>
                <a:spcPts val="0"/>
              </a:spcBef>
              <a:spcAft>
                <a:spcPts val="0"/>
              </a:spcAft>
              <a:defRPr/>
            </a:pPr>
            <a:r>
              <a:rPr lang="en-US" dirty="0"/>
              <a:t>Discuss</a:t>
            </a:r>
          </a:p>
          <a:p>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1</a:t>
            </a:fld>
            <a:endParaRPr lang="en-US"/>
          </a:p>
        </p:txBody>
      </p:sp>
    </p:spTree>
    <p:extLst>
      <p:ext uri="{BB962C8B-B14F-4D97-AF65-F5344CB8AC3E}">
        <p14:creationId xmlns:p14="http://schemas.microsoft.com/office/powerpoint/2010/main" val="2545400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how many scenes on average there are.  Can be as many as possible.</a:t>
            </a:r>
          </a:p>
        </p:txBody>
      </p:sp>
      <p:sp>
        <p:nvSpPr>
          <p:cNvPr id="4" name="Slide Number Placeholder 3"/>
          <p:cNvSpPr>
            <a:spLocks noGrp="1"/>
          </p:cNvSpPr>
          <p:nvPr>
            <p:ph type="sldNum" sz="quarter" idx="5"/>
          </p:nvPr>
        </p:nvSpPr>
        <p:spPr/>
        <p:txBody>
          <a:bodyPr/>
          <a:lstStyle/>
          <a:p>
            <a:fld id="{68322CDD-9D6C-4F63-9EC2-648226624108}" type="slidenum">
              <a:rPr lang="en-US" smtClean="0"/>
              <a:t>12</a:t>
            </a:fld>
            <a:endParaRPr lang="en-US"/>
          </a:p>
        </p:txBody>
      </p:sp>
    </p:spTree>
    <p:extLst>
      <p:ext uri="{BB962C8B-B14F-4D97-AF65-F5344CB8AC3E}">
        <p14:creationId xmlns:p14="http://schemas.microsoft.com/office/powerpoint/2010/main" val="3276846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Tools in our toolchest </a:t>
            </a:r>
          </a:p>
        </p:txBody>
      </p:sp>
      <p:sp>
        <p:nvSpPr>
          <p:cNvPr id="4" name="Slide Number Placeholder 3"/>
          <p:cNvSpPr>
            <a:spLocks noGrp="1"/>
          </p:cNvSpPr>
          <p:nvPr>
            <p:ph type="sldNum" sz="quarter" idx="5"/>
          </p:nvPr>
        </p:nvSpPr>
        <p:spPr/>
        <p:txBody>
          <a:bodyPr/>
          <a:lstStyle/>
          <a:p>
            <a:fld id="{68322CDD-9D6C-4F63-9EC2-648226624108}" type="slidenum">
              <a:rPr lang="en-US" smtClean="0"/>
              <a:t>14</a:t>
            </a:fld>
            <a:endParaRPr lang="en-US"/>
          </a:p>
        </p:txBody>
      </p:sp>
    </p:spTree>
    <p:extLst>
      <p:ext uri="{BB962C8B-B14F-4D97-AF65-F5344CB8AC3E}">
        <p14:creationId xmlns:p14="http://schemas.microsoft.com/office/powerpoint/2010/main" val="3795409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2019 175</a:t>
            </a:r>
          </a:p>
        </p:txBody>
      </p:sp>
      <p:sp>
        <p:nvSpPr>
          <p:cNvPr id="4" name="Slide Number Placeholder 3"/>
          <p:cNvSpPr>
            <a:spLocks noGrp="1"/>
          </p:cNvSpPr>
          <p:nvPr>
            <p:ph type="sldNum" sz="quarter" idx="5"/>
          </p:nvPr>
        </p:nvSpPr>
        <p:spPr/>
        <p:txBody>
          <a:bodyPr/>
          <a:lstStyle/>
          <a:p>
            <a:fld id="{68322CDD-9D6C-4F63-9EC2-648226624108}" type="slidenum">
              <a:rPr lang="en-US" smtClean="0"/>
              <a:t>16</a:t>
            </a:fld>
            <a:endParaRPr lang="en-US"/>
          </a:p>
        </p:txBody>
      </p:sp>
    </p:spTree>
    <p:extLst>
      <p:ext uri="{BB962C8B-B14F-4D97-AF65-F5344CB8AC3E}">
        <p14:creationId xmlns:p14="http://schemas.microsoft.com/office/powerpoint/2010/main" val="995433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2020 175</a:t>
            </a:r>
          </a:p>
        </p:txBody>
      </p:sp>
      <p:sp>
        <p:nvSpPr>
          <p:cNvPr id="4" name="Slide Number Placeholder 3"/>
          <p:cNvSpPr>
            <a:spLocks noGrp="1"/>
          </p:cNvSpPr>
          <p:nvPr>
            <p:ph type="sldNum" sz="quarter" idx="5"/>
          </p:nvPr>
        </p:nvSpPr>
        <p:spPr/>
        <p:txBody>
          <a:bodyPr/>
          <a:lstStyle/>
          <a:p>
            <a:fld id="{68322CDD-9D6C-4F63-9EC2-648226624108}" type="slidenum">
              <a:rPr lang="en-US" smtClean="0"/>
              <a:t>17</a:t>
            </a:fld>
            <a:endParaRPr lang="en-US"/>
          </a:p>
        </p:txBody>
      </p:sp>
    </p:spTree>
    <p:extLst>
      <p:ext uri="{BB962C8B-B14F-4D97-AF65-F5344CB8AC3E}">
        <p14:creationId xmlns:p14="http://schemas.microsoft.com/office/powerpoint/2010/main" val="360414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18</a:t>
            </a:fld>
            <a:endParaRPr lang="en-US"/>
          </a:p>
        </p:txBody>
      </p:sp>
    </p:spTree>
    <p:extLst>
      <p:ext uri="{BB962C8B-B14F-4D97-AF65-F5344CB8AC3E}">
        <p14:creationId xmlns:p14="http://schemas.microsoft.com/office/powerpoint/2010/main" val="733380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19</a:t>
            </a:fld>
            <a:endParaRPr lang="en-US"/>
          </a:p>
        </p:txBody>
      </p:sp>
    </p:spTree>
    <p:extLst>
      <p:ext uri="{BB962C8B-B14F-4D97-AF65-F5344CB8AC3E}">
        <p14:creationId xmlns:p14="http://schemas.microsoft.com/office/powerpoint/2010/main" val="1701071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20</a:t>
            </a:fld>
            <a:endParaRPr lang="en-US"/>
          </a:p>
        </p:txBody>
      </p:sp>
    </p:spTree>
    <p:extLst>
      <p:ext uri="{BB962C8B-B14F-4D97-AF65-F5344CB8AC3E}">
        <p14:creationId xmlns:p14="http://schemas.microsoft.com/office/powerpoint/2010/main" val="2337256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21</a:t>
            </a:fld>
            <a:endParaRPr lang="en-US"/>
          </a:p>
        </p:txBody>
      </p:sp>
    </p:spTree>
    <p:extLst>
      <p:ext uri="{BB962C8B-B14F-4D97-AF65-F5344CB8AC3E}">
        <p14:creationId xmlns:p14="http://schemas.microsoft.com/office/powerpoint/2010/main" val="3901662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22</a:t>
            </a:fld>
            <a:endParaRPr lang="en-US"/>
          </a:p>
        </p:txBody>
      </p:sp>
    </p:spTree>
    <p:extLst>
      <p:ext uri="{BB962C8B-B14F-4D97-AF65-F5344CB8AC3E}">
        <p14:creationId xmlns:p14="http://schemas.microsoft.com/office/powerpoint/2010/main" val="1960499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23</a:t>
            </a:fld>
            <a:endParaRPr lang="en-US"/>
          </a:p>
        </p:txBody>
      </p:sp>
    </p:spTree>
    <p:extLst>
      <p:ext uri="{BB962C8B-B14F-4D97-AF65-F5344CB8AC3E}">
        <p14:creationId xmlns:p14="http://schemas.microsoft.com/office/powerpoint/2010/main" val="2992270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Been mapping disturbance for 10 years – lots of changes </a:t>
            </a:r>
          </a:p>
        </p:txBody>
      </p:sp>
      <p:sp>
        <p:nvSpPr>
          <p:cNvPr id="4" name="Slide Number Placeholder 3"/>
          <p:cNvSpPr>
            <a:spLocks noGrp="1"/>
          </p:cNvSpPr>
          <p:nvPr>
            <p:ph type="sldNum" sz="quarter" idx="5"/>
          </p:nvPr>
        </p:nvSpPr>
        <p:spPr/>
        <p:txBody>
          <a:bodyPr/>
          <a:lstStyle/>
          <a:p>
            <a:fld id="{68322CDD-9D6C-4F63-9EC2-648226624108}" type="slidenum">
              <a:rPr lang="en-US" smtClean="0"/>
              <a:t>2</a:t>
            </a:fld>
            <a:endParaRPr lang="en-US"/>
          </a:p>
        </p:txBody>
      </p:sp>
    </p:spTree>
    <p:extLst>
      <p:ext uri="{BB962C8B-B14F-4D97-AF65-F5344CB8AC3E}">
        <p14:creationId xmlns:p14="http://schemas.microsoft.com/office/powerpoint/2010/main" val="2185337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pMIICA to reduce the “noise"</a:t>
            </a:r>
          </a:p>
        </p:txBody>
      </p:sp>
      <p:sp>
        <p:nvSpPr>
          <p:cNvPr id="4" name="Slide Number Placeholder 3"/>
          <p:cNvSpPr>
            <a:spLocks noGrp="1"/>
          </p:cNvSpPr>
          <p:nvPr>
            <p:ph type="sldNum" sz="quarter" idx="5"/>
          </p:nvPr>
        </p:nvSpPr>
        <p:spPr/>
        <p:txBody>
          <a:bodyPr/>
          <a:lstStyle/>
          <a:p>
            <a:fld id="{68322CDD-9D6C-4F63-9EC2-648226624108}" type="slidenum">
              <a:rPr lang="en-US" smtClean="0"/>
              <a:t>27</a:t>
            </a:fld>
            <a:endParaRPr lang="en-US"/>
          </a:p>
        </p:txBody>
      </p:sp>
    </p:spTree>
    <p:extLst>
      <p:ext uri="{BB962C8B-B14F-4D97-AF65-F5344CB8AC3E}">
        <p14:creationId xmlns:p14="http://schemas.microsoft.com/office/powerpoint/2010/main" val="2081445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data may someday be in the cloud.</a:t>
            </a:r>
          </a:p>
        </p:txBody>
      </p:sp>
      <p:sp>
        <p:nvSpPr>
          <p:cNvPr id="4" name="Slide Number Placeholder 3"/>
          <p:cNvSpPr>
            <a:spLocks noGrp="1"/>
          </p:cNvSpPr>
          <p:nvPr>
            <p:ph type="sldNum" sz="quarter" idx="5"/>
          </p:nvPr>
        </p:nvSpPr>
        <p:spPr/>
        <p:txBody>
          <a:bodyPr/>
          <a:lstStyle/>
          <a:p>
            <a:fld id="{68322CDD-9D6C-4F63-9EC2-648226624108}" type="slidenum">
              <a:rPr lang="en-US" smtClean="0"/>
              <a:t>33</a:t>
            </a:fld>
            <a:endParaRPr lang="en-US"/>
          </a:p>
        </p:txBody>
      </p:sp>
    </p:spTree>
    <p:extLst>
      <p:ext uri="{BB962C8B-B14F-4D97-AF65-F5344CB8AC3E}">
        <p14:creationId xmlns:p14="http://schemas.microsoft.com/office/powerpoint/2010/main" val="77885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LANDFIRE is about land and fire.  Both strategic and planning purposes.</a:t>
            </a:r>
          </a:p>
          <a:p>
            <a:endParaRPr lang="en-US" dirty="0"/>
          </a:p>
          <a:p>
            <a:r>
              <a:rPr lang="en-US" dirty="0"/>
              <a:t>National mapping program funded by USFS and DOI- office of wildland fire, TNC partners and USGS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Spurred by: National Fire Plan, Cohesive Strategy for fuel and fire management</a:t>
            </a:r>
          </a:p>
          <a:p>
            <a:endParaRPr lang="en-US" dirty="0"/>
          </a:p>
          <a:p>
            <a:endParaRPr lang="en-US" dirty="0"/>
          </a:p>
          <a:p>
            <a:pPr defTabSz="931774" eaLnBrk="1" fontAlgn="auto" hangingPunct="1">
              <a:spcBef>
                <a:spcPts val="0"/>
              </a:spcBef>
              <a:spcAft>
                <a:spcPts val="0"/>
              </a:spcAft>
              <a:defRPr/>
            </a:pPr>
            <a:r>
              <a:rPr lang="en-US" dirty="0"/>
              <a:t>LANDFIRE is a shared project between the DOI &amp; Forest Service wildland fire management programs,</a:t>
            </a:r>
            <a:r>
              <a:rPr lang="en-US" baseline="0" dirty="0"/>
              <a:t> sponsored by WFLC and produced by USGS, Forest Service, and TNC</a:t>
            </a:r>
            <a:r>
              <a:rPr lang="en-US" dirty="0"/>
              <a:t>.</a:t>
            </a:r>
          </a:p>
          <a:p>
            <a:endParaRPr lang="en-US" dirty="0"/>
          </a:p>
          <a:p>
            <a:r>
              <a:rPr lang="en-US" dirty="0"/>
              <a:t>LANDFIRE is the USDA FS and US DOI program’s response to Congressional / GAO direction to </a:t>
            </a:r>
            <a:r>
              <a:rPr lang="en-US" dirty="0">
                <a:solidFill>
                  <a:srgbClr val="FFFFCC"/>
                </a:solidFill>
              </a:rPr>
              <a:t>produce </a:t>
            </a:r>
            <a:r>
              <a:rPr lang="en-US" dirty="0">
                <a:solidFill>
                  <a:srgbClr val="FFFF99"/>
                </a:solidFill>
              </a:rPr>
              <a:t>consistent </a:t>
            </a:r>
            <a:r>
              <a:rPr lang="en-US" dirty="0">
                <a:solidFill>
                  <a:srgbClr val="FFFFCC"/>
                </a:solidFill>
              </a:rPr>
              <a:t>national inventory data for </a:t>
            </a:r>
            <a:r>
              <a:rPr lang="en-US" dirty="0">
                <a:solidFill>
                  <a:srgbClr val="FFFF99"/>
                </a:solidFill>
              </a:rPr>
              <a:t>improving the prioritization</a:t>
            </a:r>
            <a:r>
              <a:rPr lang="en-US" dirty="0">
                <a:solidFill>
                  <a:srgbClr val="FFFFCC"/>
                </a:solidFill>
              </a:rPr>
              <a:t> of fuel projects and communities.</a:t>
            </a:r>
          </a:p>
          <a:p>
            <a:endParaRPr lang="en-US" dirty="0"/>
          </a:p>
          <a:p>
            <a:r>
              <a:rPr lang="en-US" dirty="0"/>
              <a:t>LANDFIRE helps managers improve planning and coordination.  It has applications far beyond the wildfire community.   LANDFIRE is a useful tool to help managers identify priority areas for projects to reduce wildfire risks and provide critical monitoring data.  Managers will have better resource information enhancing management decisions related to ecosystem health in forest, shrub, and grass environments.  </a:t>
            </a:r>
          </a:p>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3</a:t>
            </a:fld>
            <a:endParaRPr lang="en-US"/>
          </a:p>
        </p:txBody>
      </p:sp>
    </p:spTree>
    <p:extLst>
      <p:ext uri="{BB962C8B-B14F-4D97-AF65-F5344CB8AC3E}">
        <p14:creationId xmlns:p14="http://schemas.microsoft.com/office/powerpoint/2010/main" val="3687026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disturbance data feed into other products</a:t>
            </a:r>
          </a:p>
        </p:txBody>
      </p:sp>
      <p:sp>
        <p:nvSpPr>
          <p:cNvPr id="4" name="Slide Number Placeholder 3"/>
          <p:cNvSpPr>
            <a:spLocks noGrp="1"/>
          </p:cNvSpPr>
          <p:nvPr>
            <p:ph type="sldNum" sz="quarter" idx="5"/>
          </p:nvPr>
        </p:nvSpPr>
        <p:spPr/>
        <p:txBody>
          <a:bodyPr/>
          <a:lstStyle/>
          <a:p>
            <a:fld id="{68322CDD-9D6C-4F63-9EC2-648226624108}" type="slidenum">
              <a:rPr lang="en-US" smtClean="0"/>
              <a:t>4</a:t>
            </a:fld>
            <a:endParaRPr lang="en-US"/>
          </a:p>
        </p:txBody>
      </p:sp>
    </p:spTree>
    <p:extLst>
      <p:ext uri="{BB962C8B-B14F-4D97-AF65-F5344CB8AC3E}">
        <p14:creationId xmlns:p14="http://schemas.microsoft.com/office/powerpoint/2010/main" val="940201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fist bullet. And second bullets</a:t>
            </a:r>
          </a:p>
        </p:txBody>
      </p:sp>
      <p:sp>
        <p:nvSpPr>
          <p:cNvPr id="4" name="Slide Number Placeholder 3"/>
          <p:cNvSpPr>
            <a:spLocks noGrp="1"/>
          </p:cNvSpPr>
          <p:nvPr>
            <p:ph type="sldNum" sz="quarter" idx="5"/>
          </p:nvPr>
        </p:nvSpPr>
        <p:spPr/>
        <p:txBody>
          <a:bodyPr/>
          <a:lstStyle/>
          <a:p>
            <a:fld id="{68322CDD-9D6C-4F63-9EC2-648226624108}" type="slidenum">
              <a:rPr lang="en-US" smtClean="0"/>
              <a:t>5</a:t>
            </a:fld>
            <a:endParaRPr lang="en-US"/>
          </a:p>
        </p:txBody>
      </p:sp>
    </p:spTree>
    <p:extLst>
      <p:ext uri="{BB962C8B-B14F-4D97-AF65-F5344CB8AC3E}">
        <p14:creationId xmlns:p14="http://schemas.microsoft.com/office/powerpoint/2010/main" val="3224638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sfs</a:t>
            </a:r>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6</a:t>
            </a:fld>
            <a:endParaRPr lang="en-US"/>
          </a:p>
        </p:txBody>
      </p:sp>
    </p:spTree>
    <p:extLst>
      <p:ext uri="{BB962C8B-B14F-4D97-AF65-F5344CB8AC3E}">
        <p14:creationId xmlns:p14="http://schemas.microsoft.com/office/powerpoint/2010/main" val="2280856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Allows users to sort and parse data a number of ways.</a:t>
            </a:r>
          </a:p>
        </p:txBody>
      </p:sp>
      <p:sp>
        <p:nvSpPr>
          <p:cNvPr id="4" name="Slide Number Placeholder 3"/>
          <p:cNvSpPr>
            <a:spLocks noGrp="1"/>
          </p:cNvSpPr>
          <p:nvPr>
            <p:ph type="sldNum" sz="quarter" idx="5"/>
          </p:nvPr>
        </p:nvSpPr>
        <p:spPr/>
        <p:txBody>
          <a:bodyPr/>
          <a:lstStyle/>
          <a:p>
            <a:fld id="{68322CDD-9D6C-4F63-9EC2-648226624108}" type="slidenum">
              <a:rPr lang="en-US" smtClean="0"/>
              <a:t>7</a:t>
            </a:fld>
            <a:endParaRPr lang="en-US"/>
          </a:p>
        </p:txBody>
      </p:sp>
    </p:spTree>
    <p:extLst>
      <p:ext uri="{BB962C8B-B14F-4D97-AF65-F5344CB8AC3E}">
        <p14:creationId xmlns:p14="http://schemas.microsoft.com/office/powerpoint/2010/main" val="3389927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10</a:t>
            </a:fld>
            <a:endParaRPr lang="en-US"/>
          </a:p>
        </p:txBody>
      </p:sp>
    </p:spTree>
    <p:extLst>
      <p:ext uri="{BB962C8B-B14F-4D97-AF65-F5344CB8AC3E}">
        <p14:creationId xmlns:p14="http://schemas.microsoft.com/office/powerpoint/2010/main" val="1133571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7913" cy="3463925"/>
          </a:xfrm>
        </p:spPr>
      </p:sp>
      <p:sp>
        <p:nvSpPr>
          <p:cNvPr id="3" name="Notes Placeholder 2"/>
          <p:cNvSpPr>
            <a:spLocks noGrp="1"/>
          </p:cNvSpPr>
          <p:nvPr>
            <p:ph type="body" idx="1"/>
          </p:nvPr>
        </p:nvSpPr>
        <p:spPr/>
        <p:txBody>
          <a:bodyPr/>
          <a:lstStyle/>
          <a:p>
            <a:r>
              <a:rPr lang="en-US" dirty="0"/>
              <a:t>Based on target dates.</a:t>
            </a:r>
          </a:p>
        </p:txBody>
      </p:sp>
      <p:sp>
        <p:nvSpPr>
          <p:cNvPr id="4" name="Slide Number Placeholder 3"/>
          <p:cNvSpPr>
            <a:spLocks noGrp="1"/>
          </p:cNvSpPr>
          <p:nvPr>
            <p:ph type="sldNum" sz="quarter" idx="10"/>
          </p:nvPr>
        </p:nvSpPr>
        <p:spPr/>
        <p:txBody>
          <a:bodyPr/>
          <a:lstStyle/>
          <a:p>
            <a:fld id="{7D5CB47A-5BAF-5847-8462-8E087781F250}" type="slidenum">
              <a:rPr lang="en-US" smtClean="0"/>
              <a:pPr/>
              <a:t>11</a:t>
            </a:fld>
            <a:endParaRPr lang="en-US"/>
          </a:p>
        </p:txBody>
      </p:sp>
    </p:spTree>
    <p:extLst>
      <p:ext uri="{BB962C8B-B14F-4D97-AF65-F5344CB8AC3E}">
        <p14:creationId xmlns:p14="http://schemas.microsoft.com/office/powerpoint/2010/main" val="2751712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BA446D-F3CD-4BCC-8D3C-EF26950CF2A1}"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340878-4938-4478-894C-35C8CDB837CF}" type="slidenum">
              <a:rPr lang="en-US" smtClean="0"/>
              <a:t>‹#›</a:t>
            </a:fld>
            <a:endParaRPr lang="en-US"/>
          </a:p>
        </p:txBody>
      </p:sp>
      <p:cxnSp>
        <p:nvCxnSpPr>
          <p:cNvPr id="9" name="Straight Connector 8"/>
          <p:cNvCxnSpPr/>
          <p:nvPr/>
        </p:nvCxnSpPr>
        <p:spPr>
          <a:xfrm>
            <a:off x="1207658" y="3650941"/>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2124FAF-BCFC-4193-9AAD-8BEFC3D11C38}"/>
              </a:ext>
            </a:extLst>
          </p:cNvPr>
          <p:cNvSpPr/>
          <p:nvPr userDrawn="1"/>
        </p:nvSpPr>
        <p:spPr>
          <a:xfrm>
            <a:off x="0" y="5888736"/>
            <a:ext cx="12192000" cy="109728"/>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C7A6A2-E967-46E7-B004-620382A42B26}"/>
              </a:ext>
            </a:extLst>
          </p:cNvPr>
          <p:cNvSpPr/>
          <p:nvPr userDrawn="1"/>
        </p:nvSpPr>
        <p:spPr>
          <a:xfrm>
            <a:off x="0" y="5888736"/>
            <a:ext cx="12192000" cy="109728"/>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62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78362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2510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C2BA8C-DC55-3646-9ECE-4914F7580939}"/>
              </a:ext>
            </a:extLst>
          </p:cNvPr>
          <p:cNvSpPr>
            <a:spLocks noGrp="1"/>
          </p:cNvSpPr>
          <p:nvPr>
            <p:ph type="body" sz="quarter" idx="10"/>
          </p:nvPr>
        </p:nvSpPr>
        <p:spPr>
          <a:xfrm>
            <a:off x="285751" y="1361017"/>
            <a:ext cx="11567583" cy="4343400"/>
          </a:xfrm>
          <a:prstGeom prst="rect">
            <a:avLst/>
          </a:prstGeom>
        </p:spPr>
        <p:txBody>
          <a:bodyPr/>
          <a:lstStyle>
            <a:lvl1pPr>
              <a:defRPr b="1">
                <a:solidFill>
                  <a:schemeClr val="tx1"/>
                </a:solidFill>
                <a:latin typeface="Arial" panose="020B0604020202020204" pitchFamily="34" charset="0"/>
                <a:cs typeface="Arial" panose="020B0604020202020204" pitchFamily="34" charset="0"/>
              </a:defRPr>
            </a:lvl1pPr>
            <a:lvl2pPr>
              <a:defRPr b="1">
                <a:solidFill>
                  <a:schemeClr val="tx1"/>
                </a:solidFill>
                <a:latin typeface="Arial" panose="020B0604020202020204" pitchFamily="34" charset="0"/>
                <a:cs typeface="Arial" panose="020B0604020202020204" pitchFamily="34" charset="0"/>
              </a:defRPr>
            </a:lvl2pPr>
            <a:lvl3pPr>
              <a:defRPr b="1">
                <a:solidFill>
                  <a:schemeClr val="tx1"/>
                </a:solidFill>
                <a:latin typeface="Arial" panose="020B0604020202020204" pitchFamily="34" charset="0"/>
                <a:cs typeface="Arial" panose="020B0604020202020204" pitchFamily="34" charset="0"/>
              </a:defRPr>
            </a:lvl3pPr>
            <a:lvl4pPr>
              <a:defRPr b="1">
                <a:solidFill>
                  <a:schemeClr val="tx1"/>
                </a:solidFill>
                <a:latin typeface="Arial" panose="020B0604020202020204" pitchFamily="34" charset="0"/>
                <a:cs typeface="Arial" panose="020B0604020202020204" pitchFamily="34" charset="0"/>
              </a:defRPr>
            </a:lvl4pPr>
            <a:lvl5pPr>
              <a:defRPr b="1">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478E6E49-65BF-9447-B9B6-DB160FCC595C}"/>
              </a:ext>
            </a:extLst>
          </p:cNvPr>
          <p:cNvSpPr>
            <a:spLocks noGrp="1"/>
          </p:cNvSpPr>
          <p:nvPr>
            <p:ph type="body" sz="quarter" idx="11" hasCustomPrompt="1"/>
          </p:nvPr>
        </p:nvSpPr>
        <p:spPr>
          <a:xfrm>
            <a:off x="280417" y="293676"/>
            <a:ext cx="11567583" cy="496547"/>
          </a:xfrm>
          <a:prstGeom prst="rect">
            <a:avLst/>
          </a:prstGeom>
        </p:spPr>
        <p:txBody>
          <a:bodyPr lIns="54864" tIns="54864" bIns="54864"/>
          <a:lstStyle>
            <a:lvl1pPr marL="0" indent="0">
              <a:lnSpc>
                <a:spcPts val="3787"/>
              </a:lnSpc>
              <a:spcBef>
                <a:spcPts val="0"/>
              </a:spcBef>
              <a:buFontTx/>
              <a:buNone/>
              <a:defRPr sz="4267" b="1" i="0" baseline="0">
                <a:solidFill>
                  <a:schemeClr val="tx1"/>
                </a:solidFill>
                <a:latin typeface="Arial" panose="020B0604020202020204" pitchFamily="34" charset="0"/>
                <a:cs typeface="Arial" panose="020B0604020202020204"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Title</a:t>
            </a:r>
          </a:p>
        </p:txBody>
      </p:sp>
      <p:sp>
        <p:nvSpPr>
          <p:cNvPr id="10" name="Text Placeholder 9">
            <a:extLst>
              <a:ext uri="{FF2B5EF4-FFF2-40B4-BE49-F238E27FC236}">
                <a16:creationId xmlns:a16="http://schemas.microsoft.com/office/drawing/2014/main" id="{BAF5F4FA-6398-1540-9159-608D1F049559}"/>
              </a:ext>
            </a:extLst>
          </p:cNvPr>
          <p:cNvSpPr>
            <a:spLocks noGrp="1"/>
          </p:cNvSpPr>
          <p:nvPr>
            <p:ph type="body" sz="quarter" idx="12" hasCustomPrompt="1"/>
          </p:nvPr>
        </p:nvSpPr>
        <p:spPr>
          <a:xfrm>
            <a:off x="280416" y="790223"/>
            <a:ext cx="11566568" cy="327955"/>
          </a:xfrm>
          <a:prstGeom prst="rect">
            <a:avLst/>
          </a:prstGeom>
        </p:spPr>
        <p:txBody>
          <a:bodyPr tIns="0" bIns="0"/>
          <a:lstStyle>
            <a:lvl1pPr marL="0" indent="0">
              <a:buFontTx/>
              <a:buNone/>
              <a:defRPr sz="2400" b="1" i="1">
                <a:solidFill>
                  <a:schemeClr val="bg1"/>
                </a:solidFill>
                <a:latin typeface="Arial" panose="020B0604020202020204" pitchFamily="34" charset="0"/>
                <a:cs typeface="Arial" panose="020B0604020202020204"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Optional Subhead</a:t>
            </a:r>
          </a:p>
        </p:txBody>
      </p:sp>
    </p:spTree>
    <p:extLst>
      <p:ext uri="{BB962C8B-B14F-4D97-AF65-F5344CB8AC3E}">
        <p14:creationId xmlns:p14="http://schemas.microsoft.com/office/powerpoint/2010/main" val="4248455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696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62024"/>
          </a:xfrm>
        </p:spPr>
        <p:txBody>
          <a:bodyPr/>
          <a:lstStyle>
            <a:lvl1pPr marL="0" algn="ctr">
              <a:defRPr/>
            </a:lvl1pPr>
          </a:lstStyle>
          <a:p>
            <a:r>
              <a:rPr lang="en-US" dirty="0"/>
              <a:t>Click to edit Master title style</a:t>
            </a:r>
          </a:p>
        </p:txBody>
      </p:sp>
      <p:sp>
        <p:nvSpPr>
          <p:cNvPr id="3" name="Content Placeholder 2"/>
          <p:cNvSpPr>
            <a:spLocks noGrp="1"/>
          </p:cNvSpPr>
          <p:nvPr>
            <p:ph idx="1"/>
          </p:nvPr>
        </p:nvSpPr>
        <p:spPr>
          <a:xfrm>
            <a:off x="201930" y="1349360"/>
            <a:ext cx="10058400" cy="148245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1317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BA446D-F3CD-4BCC-8D3C-EF26950CF2A1}"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340878-4938-4478-894C-35C8CDB837C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5469B0E-EC4F-439A-80D4-2B336ADD1C7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7753739" y="283"/>
            <a:ext cx="4435717" cy="6856286"/>
          </a:xfrm>
          <a:prstGeom prst="rect">
            <a:avLst/>
          </a:prstGeom>
        </p:spPr>
      </p:pic>
      <p:sp>
        <p:nvSpPr>
          <p:cNvPr id="11" name="Rectangle 10">
            <a:extLst>
              <a:ext uri="{FF2B5EF4-FFF2-40B4-BE49-F238E27FC236}">
                <a16:creationId xmlns:a16="http://schemas.microsoft.com/office/drawing/2014/main" id="{D3984E30-14C2-4CB1-8E96-650A956FDD7B}"/>
              </a:ext>
            </a:extLst>
          </p:cNvPr>
          <p:cNvSpPr/>
          <p:nvPr userDrawn="1"/>
        </p:nvSpPr>
        <p:spPr>
          <a:xfrm>
            <a:off x="770708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A39366-3DAD-416E-925E-244961F54887}"/>
              </a:ext>
            </a:extLst>
          </p:cNvPr>
          <p:cNvSpPr/>
          <p:nvPr userDrawn="1"/>
        </p:nvSpPr>
        <p:spPr>
          <a:xfrm>
            <a:off x="7707084" y="0"/>
            <a:ext cx="54864" cy="6858000"/>
          </a:xfrm>
          <a:prstGeom prst="rect">
            <a:avLst/>
          </a:prstGeom>
          <a:ln>
            <a:noFill/>
          </a:ln>
          <a:effectLst>
            <a:innerShdw blurRad="25400" dist="127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802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02797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53409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0892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7539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31375A4-56A4-47D6-9801-1991572033F7}" type="slidenum">
              <a:rPr lang="en-US" smtClean="0"/>
              <a:t>‹#›</a:t>
            </a:fld>
            <a:endParaRPr lang="en-US"/>
          </a:p>
        </p:txBody>
      </p:sp>
      <p:pic>
        <p:nvPicPr>
          <p:cNvPr id="10" name="Picture 9">
            <a:extLst>
              <a:ext uri="{FF2B5EF4-FFF2-40B4-BE49-F238E27FC236}">
                <a16:creationId xmlns:a16="http://schemas.microsoft.com/office/drawing/2014/main" id="{ED3D6A92-798E-4C89-A1A3-777D3FCB27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7753739" y="283"/>
            <a:ext cx="4435717" cy="6856286"/>
          </a:xfrm>
          <a:prstGeom prst="rect">
            <a:avLst/>
          </a:prstGeom>
        </p:spPr>
      </p:pic>
      <p:sp>
        <p:nvSpPr>
          <p:cNvPr id="11" name="Rectangle 10">
            <a:extLst>
              <a:ext uri="{FF2B5EF4-FFF2-40B4-BE49-F238E27FC236}">
                <a16:creationId xmlns:a16="http://schemas.microsoft.com/office/drawing/2014/main" id="{94FF1301-2AA7-4F96-8ED7-FCF14FA2092E}"/>
              </a:ext>
            </a:extLst>
          </p:cNvPr>
          <p:cNvSpPr/>
          <p:nvPr userDrawn="1"/>
        </p:nvSpPr>
        <p:spPr>
          <a:xfrm>
            <a:off x="770708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D3E679-9C49-45D9-AE70-A1A6FCDB1587}"/>
              </a:ext>
            </a:extLst>
          </p:cNvPr>
          <p:cNvSpPr/>
          <p:nvPr userDrawn="1"/>
        </p:nvSpPr>
        <p:spPr>
          <a:xfrm>
            <a:off x="7707084" y="0"/>
            <a:ext cx="54864" cy="6858000"/>
          </a:xfrm>
          <a:prstGeom prst="rect">
            <a:avLst/>
          </a:prstGeom>
          <a:ln>
            <a:noFill/>
          </a:ln>
          <a:effectLst>
            <a:innerShdw blurRad="25400" dist="127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78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3923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 y="0"/>
            <a:ext cx="12191999" cy="957529"/>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200025" y="1326649"/>
            <a:ext cx="11906250" cy="4542445"/>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31375A4-56A4-47D6-9801-1991572033F7}" type="slidenum">
              <a:rPr lang="en-US" smtClean="0"/>
              <a:pPr/>
              <a:t>‹#›</a:t>
            </a:fld>
            <a:endParaRPr lang="en-US"/>
          </a:p>
        </p:txBody>
      </p:sp>
      <p:cxnSp>
        <p:nvCxnSpPr>
          <p:cNvPr id="10" name="Straight Connector 9"/>
          <p:cNvCxnSpPr>
            <a:cxnSpLocks/>
          </p:cNvCxnSpPr>
          <p:nvPr/>
        </p:nvCxnSpPr>
        <p:spPr>
          <a:xfrm>
            <a:off x="-1" y="975845"/>
            <a:ext cx="12191999"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901103A-BBE4-49C4-9C67-67ED3D3F9A01}"/>
              </a:ext>
            </a:extLst>
          </p:cNvPr>
          <p:cNvSpPr/>
          <p:nvPr userDrawn="1"/>
        </p:nvSpPr>
        <p:spPr>
          <a:xfrm>
            <a:off x="0" y="6257036"/>
            <a:ext cx="12192000" cy="54864"/>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8628BC3-8762-4A0C-B8C2-1031C3E10FDD}"/>
              </a:ext>
            </a:extLst>
          </p:cNvPr>
          <p:cNvSpPr/>
          <p:nvPr userDrawn="1"/>
        </p:nvSpPr>
        <p:spPr>
          <a:xfrm>
            <a:off x="0" y="6257036"/>
            <a:ext cx="12192000" cy="54864"/>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041896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5.gif"/><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2FB_2B37635.xml"/><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gif"/><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8/10/relationships/comments" Target="../comments/modernComment_2FD_27B5C5CB.xml"/><Relationship Id="rId1" Type="http://schemas.openxmlformats.org/officeDocument/2006/relationships/slideLayout" Target="../slideLayouts/slideLayout6.xml"/><Relationship Id="rId4" Type="http://schemas.openxmlformats.org/officeDocument/2006/relationships/image" Target="../media/image5.gif"/></Relationships>
</file>

<file path=ppt/slides/_rels/slide14.xml.rels><?xml version="1.0" encoding="UTF-8" standalone="yes"?>
<Relationships xmlns="http://schemas.openxmlformats.org/package/2006/relationships"><Relationship Id="rId3" Type="http://schemas.microsoft.com/office/2018/10/relationships/comments" Target="../comments/modernComment_2FF_43F28486.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2FE_C652593A.xm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322_AAF2C73E.xm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microsoft.com/office/2018/10/relationships/comments" Target="../comments/modernComment_311_1CACD53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gif"/><Relationship Id="rId2" Type="http://schemas.microsoft.com/office/2018/10/relationships/comments" Target="../comments/modernComment_324_45F663DC.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gif"/><Relationship Id="rId5" Type="http://schemas.openxmlformats.org/officeDocument/2006/relationships/image" Target="../media/image8.tiff"/><Relationship Id="rId4" Type="http://schemas.openxmlformats.org/officeDocument/2006/relationships/image" Target="../media/image7.png"/><Relationship Id="rId9"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3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microsoft.com/office/2018/10/relationships/comments" Target="../comments/modernComment_2F9_BCFB20A2.xml"/><Relationship Id="rId1" Type="http://schemas.openxmlformats.org/officeDocument/2006/relationships/slideLayout" Target="../slideLayouts/slideLayout6.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5.gif"/><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ANDFIRE banner of images">
            <a:extLst>
              <a:ext uri="{FF2B5EF4-FFF2-40B4-BE49-F238E27FC236}">
                <a16:creationId xmlns:a16="http://schemas.microsoft.com/office/drawing/2014/main" id="{29CE9FD8-739C-4A0F-9AFA-8A08C2071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7" y="362952"/>
            <a:ext cx="12161520" cy="851317"/>
          </a:xfrm>
          <a:prstGeom prst="rect">
            <a:avLst/>
          </a:prstGeom>
        </p:spPr>
      </p:pic>
      <p:sp>
        <p:nvSpPr>
          <p:cNvPr id="2" name="Title 1"/>
          <p:cNvSpPr>
            <a:spLocks noGrp="1"/>
          </p:cNvSpPr>
          <p:nvPr>
            <p:ph type="ctrTitle"/>
          </p:nvPr>
        </p:nvSpPr>
        <p:spPr>
          <a:xfrm>
            <a:off x="609601" y="1086521"/>
            <a:ext cx="10058400" cy="1143000"/>
          </a:xfrm>
        </p:spPr>
        <p:txBody>
          <a:bodyPr>
            <a:normAutofit/>
          </a:bodyPr>
          <a:lstStyle/>
          <a:p>
            <a:r>
              <a:rPr lang="en-US" sz="6000" dirty="0"/>
              <a:t>LANDFIRE Disturbance</a:t>
            </a:r>
          </a:p>
        </p:txBody>
      </p:sp>
      <p:sp>
        <p:nvSpPr>
          <p:cNvPr id="3" name="Subtitle 2"/>
          <p:cNvSpPr>
            <a:spLocks noGrp="1"/>
          </p:cNvSpPr>
          <p:nvPr>
            <p:ph type="subTitle" idx="1"/>
          </p:nvPr>
        </p:nvSpPr>
        <p:spPr>
          <a:xfrm>
            <a:off x="609601" y="2134271"/>
            <a:ext cx="10058400" cy="1316642"/>
          </a:xfrm>
        </p:spPr>
        <p:txBody>
          <a:bodyPr>
            <a:normAutofi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Mapping Disturbance for the Conterminous United States in Less than Six Months:</a:t>
            </a:r>
            <a:endParaRPr lang="en-US" dirty="0"/>
          </a:p>
        </p:txBody>
      </p:sp>
      <p:sp>
        <p:nvSpPr>
          <p:cNvPr id="7" name="TextBox 6">
            <a:extLst>
              <a:ext uri="{FF2B5EF4-FFF2-40B4-BE49-F238E27FC236}">
                <a16:creationId xmlns:a16="http://schemas.microsoft.com/office/drawing/2014/main" id="{D1129EF4-72C4-4CEF-914B-EDBAE89FDCD2}"/>
              </a:ext>
            </a:extLst>
          </p:cNvPr>
          <p:cNvSpPr txBox="1"/>
          <p:nvPr/>
        </p:nvSpPr>
        <p:spPr>
          <a:xfrm>
            <a:off x="590551" y="2435058"/>
            <a:ext cx="10296524" cy="1200329"/>
          </a:xfrm>
          <a:prstGeom prst="rect">
            <a:avLst/>
          </a:prstGeom>
          <a:noFill/>
        </p:spPr>
        <p:txBody>
          <a:bodyPr wrap="square">
            <a:spAutoFit/>
          </a:bodyPr>
          <a:lstStyle/>
          <a:p>
            <a:r>
              <a:rPr lang="en-US" sz="2400" cap="all" spc="200" dirty="0">
                <a:solidFill>
                  <a:schemeClr val="tx2"/>
                </a:solidFill>
                <a:latin typeface="Calibri" panose="020F0502020204030204" pitchFamily="34" charset="0"/>
                <a:cs typeface="Times New Roman" panose="02020603050405020304" pitchFamily="18" charset="0"/>
              </a:rPr>
              <a:t>                                            Exploring Improvements in Processing Power, Image Compositing, and Improved Change Detection Algorithms            </a:t>
            </a:r>
          </a:p>
        </p:txBody>
      </p:sp>
      <p:sp>
        <p:nvSpPr>
          <p:cNvPr id="5" name="TextBox 4">
            <a:extLst>
              <a:ext uri="{FF2B5EF4-FFF2-40B4-BE49-F238E27FC236}">
                <a16:creationId xmlns:a16="http://schemas.microsoft.com/office/drawing/2014/main" id="{03995EAC-41DA-478C-A9E4-8B85DE1BF913}"/>
              </a:ext>
            </a:extLst>
          </p:cNvPr>
          <p:cNvSpPr txBox="1"/>
          <p:nvPr/>
        </p:nvSpPr>
        <p:spPr>
          <a:xfrm>
            <a:off x="609601" y="3917575"/>
            <a:ext cx="10945905" cy="1759841"/>
          </a:xfrm>
          <a:prstGeom prst="rect">
            <a:avLst/>
          </a:prstGeom>
          <a:noFill/>
        </p:spPr>
        <p:txBody>
          <a:bodyPr wrap="square" rtlCol="0">
            <a:spAutoFit/>
          </a:bodyPr>
          <a:lstStyle/>
          <a:p>
            <a:pPr>
              <a:lnSpc>
                <a:spcPct val="80000"/>
              </a:lnSpc>
              <a:defRPr/>
            </a:pPr>
            <a:r>
              <a:rPr lang="en-US" dirty="0">
                <a:effectLst>
                  <a:outerShdw blurRad="38100" dist="38100" dir="2700000" algn="tl">
                    <a:srgbClr val="000000">
                      <a:alpha val="43137"/>
                    </a:srgbClr>
                  </a:outerShdw>
                </a:effectLst>
                <a:latin typeface="Calibri" panose="020F0502020204030204" pitchFamily="34" charset="0"/>
                <a:ea typeface="ＭＳ Ｐゴシック" pitchFamily="34" charset="-128"/>
              </a:rPr>
              <a:t>Brian Tolk, Inga La Puma, Ray Dittmeier *</a:t>
            </a:r>
          </a:p>
          <a:p>
            <a:pPr>
              <a:lnSpc>
                <a:spcPct val="80000"/>
              </a:lnSpc>
              <a:defRPr/>
            </a:pPr>
            <a:r>
              <a:rPr lang="en-US" dirty="0">
                <a:effectLst>
                  <a:outerShdw blurRad="38100" dist="38100" dir="2700000" algn="tl">
                    <a:srgbClr val="000000">
                      <a:alpha val="43137"/>
                    </a:srgbClr>
                  </a:outerShdw>
                </a:effectLst>
                <a:latin typeface="Calibri" panose="020F0502020204030204" pitchFamily="34" charset="0"/>
                <a:ea typeface="ＭＳ Ｐゴシック" pitchFamily="34" charset="-128"/>
              </a:rPr>
              <a:t>Sanath Sathyachandran</a:t>
            </a:r>
            <a:r>
              <a:rPr lang="en-US" b="0" i="0" dirty="0">
                <a:solidFill>
                  <a:srgbClr val="000000"/>
                </a:solidFill>
                <a:effectLst/>
                <a:latin typeface="Calibri" panose="020F0502020204030204" pitchFamily="34" charset="0"/>
              </a:rPr>
              <a:t>​ **</a:t>
            </a:r>
            <a:br>
              <a:rPr lang="en-US" b="0" i="0" dirty="0">
                <a:solidFill>
                  <a:srgbClr val="000000"/>
                </a:solidFill>
                <a:effectLst/>
                <a:latin typeface="Calibri" panose="020F0502020204030204" pitchFamily="34" charset="0"/>
              </a:rPr>
            </a:br>
            <a:r>
              <a:rPr lang="en-US" dirty="0">
                <a:effectLst>
                  <a:outerShdw blurRad="38100" dist="38100" dir="2700000" algn="tl">
                    <a:srgbClr val="000000">
                      <a:alpha val="43137"/>
                    </a:srgbClr>
                  </a:outerShdw>
                </a:effectLst>
                <a:latin typeface="Calibri" panose="020F0502020204030204" pitchFamily="34" charset="0"/>
                <a:ea typeface="ＭＳ Ｐゴシック" pitchFamily="34" charset="-128"/>
              </a:rPr>
              <a:t> </a:t>
            </a:r>
          </a:p>
          <a:p>
            <a:pPr>
              <a:defRPr/>
            </a:pPr>
            <a:r>
              <a:rPr lang="en-US" dirty="0">
                <a:effectLst>
                  <a:outerShdw blurRad="38100" dist="38100" dir="2700000" algn="tl">
                    <a:srgbClr val="000000">
                      <a:alpha val="43137"/>
                    </a:srgbClr>
                  </a:outerShdw>
                </a:effectLst>
                <a:latin typeface="Calibri" panose="020F0502020204030204" pitchFamily="34" charset="0"/>
                <a:ea typeface="ＭＳ Ｐゴシック" pitchFamily="34" charset="-128"/>
              </a:rPr>
              <a:t>* KBR, contractor to the USGS Center for Earth Resources Observation and Science (EROS), Sioux Falls, South Dakota</a:t>
            </a:r>
          </a:p>
          <a:p>
            <a:pPr>
              <a:defRPr/>
            </a:pPr>
            <a:r>
              <a:rPr lang="en-US" dirty="0">
                <a:effectLst>
                  <a:outerShdw blurRad="38100" dist="38100" dir="2700000" algn="tl">
                    <a:srgbClr val="000000">
                      <a:alpha val="43137"/>
                    </a:srgbClr>
                  </a:outerShdw>
                </a:effectLst>
                <a:latin typeface="Calibri" panose="020F0502020204030204" pitchFamily="34" charset="0"/>
                <a:ea typeface="ＭＳ Ｐゴシック" pitchFamily="34" charset="-128"/>
              </a:rPr>
              <a:t>**AFDS, Contractor to the USGS</a:t>
            </a:r>
          </a:p>
          <a:p>
            <a:pPr>
              <a:lnSpc>
                <a:spcPct val="80000"/>
              </a:lnSpc>
              <a:defRPr/>
            </a:pPr>
            <a:endParaRPr lang="en-US" dirty="0">
              <a:latin typeface="Calibri" panose="020F0502020204030204" pitchFamily="34" charset="0"/>
              <a:ea typeface="ＭＳ Ｐゴシック" pitchFamily="34" charset="-128"/>
              <a:cs typeface="Calibri" panose="020F0502020204030204" pitchFamily="34" charset="0"/>
            </a:endParaRPr>
          </a:p>
          <a:p>
            <a:pPr>
              <a:lnSpc>
                <a:spcPct val="80000"/>
              </a:lnSpc>
              <a:defRPr/>
            </a:pPr>
            <a:r>
              <a:rPr lang="en-US" dirty="0">
                <a:effectLst>
                  <a:outerShdw blurRad="38100" dist="38100" dir="2700000" algn="tl">
                    <a:srgbClr val="000000">
                      <a:alpha val="43137"/>
                    </a:srgbClr>
                  </a:outerShdw>
                </a:effectLst>
                <a:latin typeface="Calibri" panose="020F0502020204030204" pitchFamily="34" charset="0"/>
                <a:ea typeface="ＭＳ Ｐゴシック" pitchFamily="34" charset="-128"/>
                <a:cs typeface="Calibri" panose="020F0502020204030204" pitchFamily="34" charset="0"/>
              </a:rPr>
              <a:t>Work performed under USGS contract </a:t>
            </a:r>
            <a:r>
              <a:rPr lang="en-US" b="0" i="0" dirty="0">
                <a:solidFill>
                  <a:srgbClr val="242424"/>
                </a:solidFill>
                <a:effectLst>
                  <a:outerShdw blurRad="38100" dist="38100" dir="2700000" algn="tl">
                    <a:srgbClr val="000000">
                      <a:alpha val="43137"/>
                    </a:srgbClr>
                  </a:outerShdw>
                </a:effectLst>
                <a:latin typeface="-apple-system"/>
              </a:rPr>
              <a:t>40G02D0001 </a:t>
            </a:r>
            <a:endParaRPr lang="en-US" dirty="0">
              <a:effectLst>
                <a:outerShdw blurRad="38100" dist="38100" dir="2700000" algn="tl">
                  <a:srgbClr val="000000">
                    <a:alpha val="43137"/>
                  </a:srgbClr>
                </a:outerShdw>
              </a:effectLst>
              <a:latin typeface="Calibri" panose="020F0502020204030204" pitchFamily="34" charset="0"/>
              <a:ea typeface="ＭＳ Ｐゴシック" pitchFamily="34" charset="-128"/>
              <a:cs typeface="Calibri" panose="020F0502020204030204" pitchFamily="34" charset="0"/>
            </a:endParaRPr>
          </a:p>
        </p:txBody>
      </p:sp>
    </p:spTree>
    <p:extLst>
      <p:ext uri="{BB962C8B-B14F-4D97-AF65-F5344CB8AC3E}">
        <p14:creationId xmlns:p14="http://schemas.microsoft.com/office/powerpoint/2010/main" val="35322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3610CB3-3F4F-4E53-A504-E2B18BEFE7E6}"/>
              </a:ext>
            </a:extLst>
          </p:cNvPr>
          <p:cNvSpPr txBox="1">
            <a:spLocks noGrp="1"/>
          </p:cNvSpPr>
          <p:nvPr>
            <p:ph type="title" idx="4294967295"/>
          </p:nvPr>
        </p:nvSpPr>
        <p:spPr>
          <a:xfrm>
            <a:off x="0" y="0"/>
            <a:ext cx="12192000" cy="9620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algn="ctr"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50" normalizeH="0" baseline="0" noProof="0" dirty="0">
                <a:ln>
                  <a:noFill/>
                </a:ln>
                <a:solidFill>
                  <a:schemeClr val="tx1">
                    <a:lumMod val="75000"/>
                    <a:lumOff val="25000"/>
                  </a:schemeClr>
                </a:solidFill>
                <a:effectLst/>
                <a:uLnTx/>
                <a:uFillTx/>
                <a:latin typeface="+mj-lt"/>
                <a:ea typeface="+mj-ea"/>
                <a:cs typeface="+mj-cs"/>
              </a:rPr>
              <a:t>Disturbance Processes and Changes Through Time</a:t>
            </a:r>
          </a:p>
        </p:txBody>
      </p:sp>
      <p:graphicFrame>
        <p:nvGraphicFramePr>
          <p:cNvPr id="5" name="Table 5">
            <a:extLst>
              <a:ext uri="{FF2B5EF4-FFF2-40B4-BE49-F238E27FC236}">
                <a16:creationId xmlns:a16="http://schemas.microsoft.com/office/drawing/2014/main" id="{96ABD58B-C019-4360-81B3-D83A29211C7B}"/>
              </a:ext>
            </a:extLst>
          </p:cNvPr>
          <p:cNvGraphicFramePr>
            <a:graphicFrameLocks noGrp="1"/>
          </p:cNvGraphicFramePr>
          <p:nvPr>
            <p:extLst>
              <p:ext uri="{D42A27DB-BD31-4B8C-83A1-F6EECF244321}">
                <p14:modId xmlns:p14="http://schemas.microsoft.com/office/powerpoint/2010/main" val="159030960"/>
              </p:ext>
            </p:extLst>
          </p:nvPr>
        </p:nvGraphicFramePr>
        <p:xfrm>
          <a:off x="0" y="1032641"/>
          <a:ext cx="12192001" cy="5246731"/>
        </p:xfrm>
        <a:graphic>
          <a:graphicData uri="http://schemas.openxmlformats.org/drawingml/2006/table">
            <a:tbl>
              <a:tblPr firstRow="1" bandRow="1">
                <a:tableStyleId>{5DA37D80-6434-44D0-A028-1B22A696006F}</a:tableStyleId>
              </a:tblPr>
              <a:tblGrid>
                <a:gridCol w="1781892">
                  <a:extLst>
                    <a:ext uri="{9D8B030D-6E8A-4147-A177-3AD203B41FA5}">
                      <a16:colId xmlns:a16="http://schemas.microsoft.com/office/drawing/2014/main" val="4221663359"/>
                    </a:ext>
                  </a:extLst>
                </a:gridCol>
                <a:gridCol w="1781892">
                  <a:extLst>
                    <a:ext uri="{9D8B030D-6E8A-4147-A177-3AD203B41FA5}">
                      <a16:colId xmlns:a16="http://schemas.microsoft.com/office/drawing/2014/main" val="1538533048"/>
                    </a:ext>
                  </a:extLst>
                </a:gridCol>
                <a:gridCol w="2711655">
                  <a:extLst>
                    <a:ext uri="{9D8B030D-6E8A-4147-A177-3AD203B41FA5}">
                      <a16:colId xmlns:a16="http://schemas.microsoft.com/office/drawing/2014/main" val="859066471"/>
                    </a:ext>
                  </a:extLst>
                </a:gridCol>
                <a:gridCol w="3314034">
                  <a:extLst>
                    <a:ext uri="{9D8B030D-6E8A-4147-A177-3AD203B41FA5}">
                      <a16:colId xmlns:a16="http://schemas.microsoft.com/office/drawing/2014/main" val="3026658375"/>
                    </a:ext>
                  </a:extLst>
                </a:gridCol>
                <a:gridCol w="2602528">
                  <a:extLst>
                    <a:ext uri="{9D8B030D-6E8A-4147-A177-3AD203B41FA5}">
                      <a16:colId xmlns:a16="http://schemas.microsoft.com/office/drawing/2014/main" val="3475720533"/>
                    </a:ext>
                  </a:extLst>
                </a:gridCol>
              </a:tblGrid>
              <a:tr h="533440">
                <a:tc>
                  <a:txBody>
                    <a:bodyPr/>
                    <a:lstStyle/>
                    <a:p>
                      <a:r>
                        <a:rPr lang="en-US" sz="1400" dirty="0"/>
                        <a:t>Years Mapped</a:t>
                      </a:r>
                    </a:p>
                  </a:txBody>
                  <a:tcPr/>
                </a:tc>
                <a:tc>
                  <a:txBody>
                    <a:bodyPr/>
                    <a:lstStyle/>
                    <a:p>
                      <a:r>
                        <a:rPr lang="en-US" sz="1400" dirty="0"/>
                        <a:t>Year Completed</a:t>
                      </a:r>
                    </a:p>
                  </a:txBody>
                  <a:tcPr/>
                </a:tc>
                <a:tc>
                  <a:txBody>
                    <a:bodyPr/>
                    <a:lstStyle/>
                    <a:p>
                      <a:r>
                        <a:rPr lang="en-US" sz="1400" dirty="0"/>
                        <a:t>Primary Change Detection Algorithm</a:t>
                      </a:r>
                    </a:p>
                  </a:txBody>
                  <a:tcPr/>
                </a:tc>
                <a:tc>
                  <a:txBody>
                    <a:bodyPr/>
                    <a:lstStyle/>
                    <a:p>
                      <a:r>
                        <a:rPr lang="en-US" sz="1400" dirty="0"/>
                        <a:t>Imagery Acquisition Method</a:t>
                      </a:r>
                    </a:p>
                  </a:txBody>
                  <a:tcPr/>
                </a:tc>
                <a:tc>
                  <a:txBody>
                    <a:bodyPr/>
                    <a:lstStyle/>
                    <a:p>
                      <a:r>
                        <a:rPr lang="en-US" sz="1400" dirty="0"/>
                        <a:t>Highlights</a:t>
                      </a:r>
                    </a:p>
                  </a:txBody>
                  <a:tcPr/>
                </a:tc>
                <a:extLst>
                  <a:ext uri="{0D108BD9-81ED-4DB2-BD59-A6C34878D82A}">
                    <a16:rowId xmlns:a16="http://schemas.microsoft.com/office/drawing/2014/main" val="623753300"/>
                  </a:ext>
                </a:extLst>
              </a:tr>
              <a:tr h="533440">
                <a:tc>
                  <a:txBody>
                    <a:bodyPr/>
                    <a:lstStyle/>
                    <a:p>
                      <a:r>
                        <a:rPr lang="en-US" sz="1400" dirty="0"/>
                        <a:t>1999 – 2008</a:t>
                      </a:r>
                    </a:p>
                  </a:txBody>
                  <a:tcPr/>
                </a:tc>
                <a:tc>
                  <a:txBody>
                    <a:bodyPr/>
                    <a:lstStyle/>
                    <a:p>
                      <a:r>
                        <a:rPr lang="en-US" sz="1400" dirty="0"/>
                        <a:t>2011</a:t>
                      </a:r>
                    </a:p>
                  </a:txBody>
                  <a:tcPr/>
                </a:tc>
                <a:tc>
                  <a:txBody>
                    <a:bodyPr/>
                    <a:lstStyle/>
                    <a:p>
                      <a:r>
                        <a:rPr lang="en-US" sz="1400" dirty="0"/>
                        <a:t>Vegetation Change Tracker (VCT)</a:t>
                      </a:r>
                    </a:p>
                  </a:txBody>
                  <a:tcPr/>
                </a:tc>
                <a:tc>
                  <a:txBody>
                    <a:bodyPr/>
                    <a:lstStyle/>
                    <a:p>
                      <a:r>
                        <a:rPr lang="en-US" sz="1400" dirty="0"/>
                        <a:t>Hand-Selected Scenes by WRS2 P/R</a:t>
                      </a:r>
                    </a:p>
                  </a:txBody>
                  <a:tcPr/>
                </a:tc>
                <a:tc>
                  <a:txBody>
                    <a:bodyPr/>
                    <a:lstStyle/>
                    <a:p>
                      <a:r>
                        <a:rPr lang="en-US" sz="1400" dirty="0"/>
                        <a:t>PC – Level Processing; Minimal Analyst Involvement</a:t>
                      </a:r>
                    </a:p>
                  </a:txBody>
                  <a:tcPr/>
                </a:tc>
                <a:extLst>
                  <a:ext uri="{0D108BD9-81ED-4DB2-BD59-A6C34878D82A}">
                    <a16:rowId xmlns:a16="http://schemas.microsoft.com/office/drawing/2014/main" val="2252949550"/>
                  </a:ext>
                </a:extLst>
              </a:tr>
              <a:tr h="533440">
                <a:tc>
                  <a:txBody>
                    <a:bodyPr/>
                    <a:lstStyle/>
                    <a:p>
                      <a:r>
                        <a:rPr lang="en-US" sz="1400" dirty="0"/>
                        <a:t>2008 – 2010</a:t>
                      </a:r>
                    </a:p>
                  </a:txBody>
                  <a:tcPr/>
                </a:tc>
                <a:tc>
                  <a:txBody>
                    <a:bodyPr/>
                    <a:lstStyle/>
                    <a:p>
                      <a:r>
                        <a:rPr lang="en-US" sz="1400" dirty="0"/>
                        <a:t>2013</a:t>
                      </a:r>
                    </a:p>
                  </a:txBody>
                  <a:tcPr/>
                </a:tc>
                <a:tc>
                  <a:txBody>
                    <a:bodyPr/>
                    <a:lstStyle/>
                    <a:p>
                      <a:r>
                        <a:rPr lang="en-US" sz="1400" dirty="0"/>
                        <a:t>Multi-Index Integrated Change Analysis (MIICA)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Hand-Selected Scenes by WRS2 P/R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PC – Level Processing; Minimal Analyst Involvement</a:t>
                      </a:r>
                    </a:p>
                  </a:txBody>
                  <a:tcPr/>
                </a:tc>
                <a:extLst>
                  <a:ext uri="{0D108BD9-81ED-4DB2-BD59-A6C34878D82A}">
                    <a16:rowId xmlns:a16="http://schemas.microsoft.com/office/drawing/2014/main" val="2239859709"/>
                  </a:ext>
                </a:extLst>
              </a:tr>
              <a:tr h="758046">
                <a:tc>
                  <a:txBody>
                    <a:bodyPr/>
                    <a:lstStyle/>
                    <a:p>
                      <a:r>
                        <a:rPr lang="en-US" sz="1400" dirty="0"/>
                        <a:t>2011 – 2012</a:t>
                      </a:r>
                    </a:p>
                  </a:txBody>
                  <a:tcPr/>
                </a:tc>
                <a:tc>
                  <a:txBody>
                    <a:bodyPr/>
                    <a:lstStyle/>
                    <a:p>
                      <a:r>
                        <a:rPr lang="en-US" sz="1400" dirty="0"/>
                        <a:t>2015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MIICA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Image Compositing (Best Pixel) based on LF Tiling Scheme</a:t>
                      </a:r>
                    </a:p>
                  </a:txBody>
                  <a:tcPr/>
                </a:tc>
                <a:tc>
                  <a:txBody>
                    <a:bodyPr/>
                    <a:lstStyle/>
                    <a:p>
                      <a:r>
                        <a:rPr lang="en-US" sz="1400" dirty="0"/>
                        <a:t>Processed Imagery on EROS-Cluster System (No Landsat 5);  Analyst-Driven Mapping</a:t>
                      </a:r>
                    </a:p>
                  </a:txBody>
                  <a:tcPr/>
                </a:tc>
                <a:extLst>
                  <a:ext uri="{0D108BD9-81ED-4DB2-BD59-A6C34878D82A}">
                    <a16:rowId xmlns:a16="http://schemas.microsoft.com/office/drawing/2014/main" val="3287184669"/>
                  </a:ext>
                </a:extLst>
              </a:tr>
              <a:tr h="533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2013 – 2014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2017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MIICA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Image Compositing (Best Pixel) - LF Tiling Scheme</a:t>
                      </a:r>
                    </a:p>
                  </a:txBody>
                  <a:tcPr/>
                </a:tc>
                <a:tc>
                  <a:txBody>
                    <a:bodyPr/>
                    <a:lstStyle/>
                    <a:p>
                      <a:r>
                        <a:rPr lang="en-US" sz="1400" dirty="0"/>
                        <a:t>Combined Cluster System and ESPA (SR replaces TOA)</a:t>
                      </a:r>
                    </a:p>
                  </a:txBody>
                  <a:tcPr/>
                </a:tc>
                <a:extLst>
                  <a:ext uri="{0D108BD9-81ED-4DB2-BD59-A6C34878D82A}">
                    <a16:rowId xmlns:a16="http://schemas.microsoft.com/office/drawing/2014/main" val="752762520"/>
                  </a:ext>
                </a:extLst>
              </a:tr>
              <a:tr h="758046">
                <a:tc>
                  <a:txBody>
                    <a:bodyPr/>
                    <a:lstStyle/>
                    <a:p>
                      <a:r>
                        <a:rPr lang="en-US" sz="1400" dirty="0"/>
                        <a:t>2015 – 2016 </a:t>
                      </a:r>
                    </a:p>
                    <a:p>
                      <a:r>
                        <a:rPr lang="en-US" sz="1400" dirty="0"/>
                        <a:t>“Remap” </a:t>
                      </a:r>
                    </a:p>
                  </a:txBody>
                  <a:tcPr/>
                </a:tc>
                <a:tc>
                  <a:txBody>
                    <a:bodyPr/>
                    <a:lstStyle/>
                    <a:p>
                      <a:r>
                        <a:rPr lang="en-US" sz="1400" dirty="0"/>
                        <a:t>2021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MIICA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Image Compositing (Best Pixel) - LF Tiling Scheme</a:t>
                      </a:r>
                    </a:p>
                  </a:txBody>
                  <a:tcPr/>
                </a:tc>
                <a:tc>
                  <a:txBody>
                    <a:bodyPr/>
                    <a:lstStyle/>
                    <a:p>
                      <a:r>
                        <a:rPr lang="en-US" sz="1400" dirty="0"/>
                        <a:t>Best Pixel Compositing Method Improvements (Scene Priority)</a:t>
                      </a:r>
                    </a:p>
                  </a:txBody>
                  <a:tcPr/>
                </a:tc>
                <a:extLst>
                  <a:ext uri="{0D108BD9-81ED-4DB2-BD59-A6C34878D82A}">
                    <a16:rowId xmlns:a16="http://schemas.microsoft.com/office/drawing/2014/main" val="2316050404"/>
                  </a:ext>
                </a:extLst>
              </a:tr>
              <a:tr h="560559">
                <a:tc>
                  <a:txBody>
                    <a:bodyPr/>
                    <a:lstStyle/>
                    <a:p>
                      <a:r>
                        <a:rPr lang="en-US" sz="1400" dirty="0"/>
                        <a:t>2017 – 2020 </a:t>
                      </a:r>
                    </a:p>
                  </a:txBody>
                  <a:tcPr/>
                </a:tc>
                <a:tc>
                  <a:txBody>
                    <a:bodyPr/>
                    <a:lstStyle/>
                    <a:p>
                      <a:r>
                        <a:rPr lang="en-US" sz="1400" dirty="0"/>
                        <a:t>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MIICA/pMIICA/</a:t>
                      </a:r>
                      <a:r>
                        <a:rPr lang="en-US" sz="1400" b="0" u="none" strike="noStrike" kern="1200" dirty="0">
                          <a:solidFill>
                            <a:schemeClr val="tx1"/>
                          </a:solidFill>
                          <a:effectLst/>
                        </a:rPr>
                        <a:t>Spatially Adaptive Filter for Error Reduction (SAFER)</a:t>
                      </a:r>
                      <a:r>
                        <a:rPr lang="en-US" sz="1400" b="0" kern="1200" dirty="0">
                          <a:solidFill>
                            <a:schemeClr val="tx1"/>
                          </a:solidFill>
                          <a:effectLst/>
                        </a:rPr>
                        <a:t>​</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Image Compositing (90/50/20 Percentiles) - LF Tiling Scheme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USGS HPC (Denali) Comes On-Line; Staff increases</a:t>
                      </a:r>
                    </a:p>
                  </a:txBody>
                  <a:tcPr/>
                </a:tc>
                <a:extLst>
                  <a:ext uri="{0D108BD9-81ED-4DB2-BD59-A6C34878D82A}">
                    <a16:rowId xmlns:a16="http://schemas.microsoft.com/office/drawing/2014/main" val="3144382644"/>
                  </a:ext>
                </a:extLst>
              </a:tr>
              <a:tr h="167640">
                <a:tc>
                  <a:txBody>
                    <a:bodyPr/>
                    <a:lstStyle/>
                    <a:p>
                      <a:r>
                        <a:rPr lang="en-US" sz="1400" dirty="0"/>
                        <a:t>2021 - 2022</a:t>
                      </a:r>
                    </a:p>
                  </a:txBody>
                  <a:tcPr/>
                </a:tc>
                <a:tc>
                  <a:txBody>
                    <a:bodyPr/>
                    <a:lstStyle/>
                    <a:p>
                      <a:r>
                        <a:rPr lang="en-US" sz="1400" dirty="0"/>
                        <a:t>2023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MIICA/pMIICA/</a:t>
                      </a:r>
                      <a:r>
                        <a:rPr lang="en-US" sz="1400" b="0" u="none" strike="noStrike" kern="1200" dirty="0">
                          <a:solidFill>
                            <a:schemeClr val="tx1"/>
                          </a:solidFill>
                          <a:effectLst/>
                        </a:rPr>
                        <a:t>SAFER</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Image Compositing (90/50/20 Percentiles) - LF Tiling Scheme</a:t>
                      </a:r>
                    </a:p>
                  </a:txBody>
                  <a:tcPr/>
                </a:tc>
                <a:tc>
                  <a:txBody>
                    <a:bodyPr/>
                    <a:lstStyle/>
                    <a:p>
                      <a:r>
                        <a:rPr lang="en-US" sz="1400" dirty="0"/>
                        <a:t>Mapped One Year (2021) in Six Months</a:t>
                      </a:r>
                    </a:p>
                  </a:txBody>
                  <a:tcPr/>
                </a:tc>
                <a:extLst>
                  <a:ext uri="{0D108BD9-81ED-4DB2-BD59-A6C34878D82A}">
                    <a16:rowId xmlns:a16="http://schemas.microsoft.com/office/drawing/2014/main" val="2230655529"/>
                  </a:ext>
                </a:extLst>
              </a:tr>
              <a:tr h="308834">
                <a:tc>
                  <a:txBody>
                    <a:bodyPr/>
                    <a:lstStyle/>
                    <a:p>
                      <a:r>
                        <a:rPr lang="en-US" sz="1400" dirty="0"/>
                        <a:t>2023</a:t>
                      </a:r>
                    </a:p>
                  </a:txBody>
                  <a:tcPr/>
                </a:tc>
                <a:tc>
                  <a:txBody>
                    <a:bodyPr/>
                    <a:lstStyle/>
                    <a:p>
                      <a:r>
                        <a:rPr lang="en-US" sz="1400" dirty="0"/>
                        <a:t>2024</a:t>
                      </a:r>
                    </a:p>
                  </a:txBody>
                  <a:tcPr/>
                </a:tc>
                <a:tc>
                  <a:txBody>
                    <a:bodyPr/>
                    <a:lstStyle/>
                    <a:p>
                      <a:r>
                        <a:rPr lang="en-US" sz="1400" dirty="0"/>
                        <a:t>TBD</a:t>
                      </a:r>
                    </a:p>
                  </a:txBody>
                  <a:tcPr/>
                </a:tc>
                <a:tc>
                  <a:txBody>
                    <a:bodyPr/>
                    <a:lstStyle/>
                    <a:p>
                      <a:r>
                        <a:rPr lang="en-US" sz="1400" dirty="0"/>
                        <a:t>AWS Cloud Computing</a:t>
                      </a:r>
                    </a:p>
                  </a:txBody>
                  <a:tcPr/>
                </a:tc>
                <a:tc>
                  <a:txBody>
                    <a:bodyPr/>
                    <a:lstStyle/>
                    <a:p>
                      <a:r>
                        <a:rPr lang="en-US" sz="1400" dirty="0"/>
                        <a:t>More Data, Faster Processing, New Techniques</a:t>
                      </a:r>
                    </a:p>
                  </a:txBody>
                  <a:tcPr/>
                </a:tc>
                <a:extLst>
                  <a:ext uri="{0D108BD9-81ED-4DB2-BD59-A6C34878D82A}">
                    <a16:rowId xmlns:a16="http://schemas.microsoft.com/office/drawing/2014/main" val="995204363"/>
                  </a:ext>
                </a:extLst>
              </a:tr>
            </a:tbl>
          </a:graphicData>
        </a:graphic>
      </p:graphicFrame>
      <p:sp>
        <p:nvSpPr>
          <p:cNvPr id="19" name="Rectangle 18" descr="red box around methods">
            <a:extLst>
              <a:ext uri="{FF2B5EF4-FFF2-40B4-BE49-F238E27FC236}">
                <a16:creationId xmlns:a16="http://schemas.microsoft.com/office/drawing/2014/main" id="{FA426EA5-E1DA-430F-962A-599C4D124595}"/>
              </a:ext>
            </a:extLst>
          </p:cNvPr>
          <p:cNvSpPr/>
          <p:nvPr/>
        </p:nvSpPr>
        <p:spPr>
          <a:xfrm>
            <a:off x="6296298" y="1593178"/>
            <a:ext cx="3309257" cy="10455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descr="red box around image compositing">
            <a:extLst>
              <a:ext uri="{FF2B5EF4-FFF2-40B4-BE49-F238E27FC236}">
                <a16:creationId xmlns:a16="http://schemas.microsoft.com/office/drawing/2014/main" id="{05CBF77F-523E-4A50-8E26-881B882E7A1A}"/>
              </a:ext>
            </a:extLst>
          </p:cNvPr>
          <p:cNvSpPr/>
          <p:nvPr/>
        </p:nvSpPr>
        <p:spPr>
          <a:xfrm>
            <a:off x="6296298" y="2638698"/>
            <a:ext cx="3309257" cy="7489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descr="red highlight box around MIICA">
            <a:extLst>
              <a:ext uri="{FF2B5EF4-FFF2-40B4-BE49-F238E27FC236}">
                <a16:creationId xmlns:a16="http://schemas.microsoft.com/office/drawing/2014/main" id="{E2DA718A-BD74-4CE2-9082-C7AB345F705C}"/>
              </a:ext>
            </a:extLst>
          </p:cNvPr>
          <p:cNvSpPr/>
          <p:nvPr/>
        </p:nvSpPr>
        <p:spPr>
          <a:xfrm>
            <a:off x="3579223" y="4676504"/>
            <a:ext cx="8612777" cy="5573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descr="red box around mapped one year">
            <a:extLst>
              <a:ext uri="{FF2B5EF4-FFF2-40B4-BE49-F238E27FC236}">
                <a16:creationId xmlns:a16="http://schemas.microsoft.com/office/drawing/2014/main" id="{96AE271B-77CD-4005-B528-36EF2C3EA084}"/>
              </a:ext>
            </a:extLst>
          </p:cNvPr>
          <p:cNvSpPr/>
          <p:nvPr/>
        </p:nvSpPr>
        <p:spPr>
          <a:xfrm>
            <a:off x="9605555" y="5233852"/>
            <a:ext cx="2586444" cy="5219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ANDFIRE logo">
            <a:extLst>
              <a:ext uri="{FF2B5EF4-FFF2-40B4-BE49-F238E27FC236}">
                <a16:creationId xmlns:a16="http://schemas.microsoft.com/office/drawing/2014/main" id="{E747D259-BC29-4D93-8F8E-62DA1A7D8E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6236" y="6020513"/>
            <a:ext cx="1109869" cy="550884"/>
          </a:xfrm>
          <a:prstGeom prst="rect">
            <a:avLst/>
          </a:prstGeom>
        </p:spPr>
      </p:pic>
    </p:spTree>
    <p:extLst>
      <p:ext uri="{BB962C8B-B14F-4D97-AF65-F5344CB8AC3E}">
        <p14:creationId xmlns:p14="http://schemas.microsoft.com/office/powerpoint/2010/main" val="225447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A434739-986B-44A4-853B-05C996EC6174}"/>
              </a:ext>
            </a:extLst>
          </p:cNvPr>
          <p:cNvSpPr txBox="1">
            <a:spLocks noGrp="1"/>
          </p:cNvSpPr>
          <p:nvPr>
            <p:ph type="title" idx="4294967295"/>
          </p:nvPr>
        </p:nvSpPr>
        <p:spPr>
          <a:xfrm>
            <a:off x="782390" y="129242"/>
            <a:ext cx="10627221" cy="4965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chemeClr val="accent1"/>
              </a:buClr>
              <a:buSzPct val="100000"/>
              <a:buFont typeface="Calibri" panose="020F0502020204030204" pitchFamily="34" charset="0"/>
              <a:buChar char=" "/>
              <a:tabLst/>
              <a:defRPr/>
            </a:pPr>
            <a:r>
              <a:rPr kumimoji="0" lang="en-US" sz="4800" b="0" i="0" u="none" strike="noStrike" kern="1200" cap="none" spc="0" normalizeH="0" baseline="0" noProof="0" dirty="0">
                <a:ln>
                  <a:noFill/>
                </a:ln>
                <a:solidFill>
                  <a:schemeClr val="tx1">
                    <a:lumMod val="75000"/>
                    <a:lumOff val="25000"/>
                  </a:schemeClr>
                </a:solidFill>
                <a:effectLst/>
                <a:uLnTx/>
                <a:uFillTx/>
                <a:latin typeface="+mj-lt"/>
                <a:ea typeface="+mn-ea"/>
                <a:cs typeface="+mn-cs"/>
              </a:rPr>
              <a:t>Initial</a:t>
            </a:r>
            <a:r>
              <a:rPr kumimoji="0" lang="en-US" sz="4400" b="0" i="0" u="none" strike="noStrike" kern="1200" cap="none" spc="0" normalizeH="0" baseline="0" noProof="0" dirty="0">
                <a:ln>
                  <a:noFill/>
                </a:ln>
                <a:solidFill>
                  <a:schemeClr val="tx1">
                    <a:lumMod val="75000"/>
                    <a:lumOff val="25000"/>
                  </a:schemeClr>
                </a:solidFill>
                <a:effectLst/>
                <a:uLnTx/>
                <a:uFillTx/>
                <a:latin typeface="+mj-lt"/>
                <a:ea typeface="+mn-ea"/>
                <a:cs typeface="+mn-cs"/>
              </a:rPr>
              <a:t> Compositing Algorithm - Best Pixel</a:t>
            </a:r>
          </a:p>
        </p:txBody>
      </p:sp>
      <p:sp>
        <p:nvSpPr>
          <p:cNvPr id="4" name="Subtitle 2"/>
          <p:cNvSpPr txBox="1">
            <a:spLocks/>
          </p:cNvSpPr>
          <p:nvPr/>
        </p:nvSpPr>
        <p:spPr bwMode="auto">
          <a:xfrm>
            <a:off x="1923364" y="1169502"/>
            <a:ext cx="2553478" cy="496547"/>
          </a:xfrm>
          <a:prstGeom prst="rect">
            <a:avLst/>
          </a:prstGeom>
          <a:noFill/>
          <a:ln w="12700">
            <a:noFill/>
            <a:miter lim="800000"/>
            <a:headEnd/>
            <a:tailEnd/>
          </a:ln>
          <a:effectLst/>
        </p:spPr>
        <p:txBody>
          <a:bodyPr lIns="50800" tIns="50800" rIns="90488" bIns="50800">
            <a:prstTxWarp prst="textNoShape">
              <a:avLst/>
            </a:prstTxWarp>
          </a:bodyPr>
          <a:lstStyle/>
          <a:p>
            <a:r>
              <a:rPr lang="en-US" sz="1400" dirty="0">
                <a:cs typeface="Arial" panose="020B0604020202020204" pitchFamily="34" charset="0"/>
              </a:rPr>
              <a:t>Kurtis Nelson and Dan </a:t>
            </a:r>
            <a:r>
              <a:rPr lang="en-US" sz="1400" dirty="0" err="1">
                <a:cs typeface="Arial" panose="020B0604020202020204" pitchFamily="34" charset="0"/>
              </a:rPr>
              <a:t>Steinwand</a:t>
            </a:r>
            <a:endParaRPr lang="en-US" sz="1400" dirty="0">
              <a:cs typeface="Arial" panose="020B0604020202020204" pitchFamily="34" charset="0"/>
            </a:endParaRPr>
          </a:p>
        </p:txBody>
      </p:sp>
      <p:pic>
        <p:nvPicPr>
          <p:cNvPr id="9" name="Snagit_PPT2C39" descr="picture of an arrow pointing down">
            <a:extLst>
              <a:ext uri="{FF2B5EF4-FFF2-40B4-BE49-F238E27FC236}">
                <a16:creationId xmlns:a16="http://schemas.microsoft.com/office/drawing/2014/main" id="{243564F7-0B2B-4530-ACE0-C2075957A02C}"/>
              </a:ext>
            </a:extLst>
          </p:cNvPr>
          <p:cNvPicPr>
            <a:picLocks noChangeAspect="1"/>
          </p:cNvPicPr>
          <p:nvPr/>
        </p:nvPicPr>
        <p:blipFill>
          <a:blip r:embed="rId3"/>
          <a:stretch>
            <a:fillRect/>
          </a:stretch>
        </p:blipFill>
        <p:spPr>
          <a:xfrm>
            <a:off x="1591489" y="1777751"/>
            <a:ext cx="3217228" cy="4213275"/>
          </a:xfrm>
          <a:prstGeom prst="rect">
            <a:avLst/>
          </a:prstGeom>
          <a:ln w="28575">
            <a:solidFill>
              <a:schemeClr val="tx1"/>
            </a:solidFill>
          </a:ln>
        </p:spPr>
      </p:pic>
      <p:pic>
        <p:nvPicPr>
          <p:cNvPr id="7" name="Picture 6" descr="Image showing pixels and masked pixels"/>
          <p:cNvPicPr/>
          <p:nvPr/>
        </p:nvPicPr>
        <p:blipFill>
          <a:blip r:embed="rId4">
            <a:extLst>
              <a:ext uri="{28A0092B-C50C-407E-A947-70E740481C1C}">
                <a14:useLocalDpi xmlns:a14="http://schemas.microsoft.com/office/drawing/2010/main" val="0"/>
              </a:ext>
            </a:extLst>
          </a:blip>
          <a:srcRect/>
          <a:stretch>
            <a:fillRect/>
          </a:stretch>
        </p:blipFill>
        <p:spPr bwMode="auto">
          <a:xfrm>
            <a:off x="6869927" y="1777751"/>
            <a:ext cx="4708123" cy="4219405"/>
          </a:xfrm>
          <a:prstGeom prst="rect">
            <a:avLst/>
          </a:prstGeom>
          <a:noFill/>
        </p:spPr>
      </p:pic>
      <p:sp>
        <p:nvSpPr>
          <p:cNvPr id="2" name="TextBox 1">
            <a:extLst>
              <a:ext uri="{FF2B5EF4-FFF2-40B4-BE49-F238E27FC236}">
                <a16:creationId xmlns:a16="http://schemas.microsoft.com/office/drawing/2014/main" id="{A89353A7-4A68-48D1-9BF2-71A4D94AC3B3}"/>
              </a:ext>
            </a:extLst>
          </p:cNvPr>
          <p:cNvSpPr txBox="1"/>
          <p:nvPr/>
        </p:nvSpPr>
        <p:spPr>
          <a:xfrm>
            <a:off x="8839200" y="2630906"/>
            <a:ext cx="2245895" cy="1200329"/>
          </a:xfrm>
          <a:prstGeom prst="rect">
            <a:avLst/>
          </a:prstGeom>
          <a:noFill/>
        </p:spPr>
        <p:txBody>
          <a:bodyPr wrap="square" rtlCol="0">
            <a:spAutoFit/>
          </a:bodyPr>
          <a:lstStyle/>
          <a:p>
            <a:r>
              <a:rPr lang="en-US" dirty="0"/>
              <a:t>Based on target dates</a:t>
            </a:r>
          </a:p>
          <a:p>
            <a:endParaRPr lang="en-US" dirty="0"/>
          </a:p>
          <a:p>
            <a:r>
              <a:rPr lang="en-US" dirty="0"/>
              <a:t>DOY 175 (early) and DOY 250 (late)</a:t>
            </a:r>
          </a:p>
        </p:txBody>
      </p:sp>
      <p:pic>
        <p:nvPicPr>
          <p:cNvPr id="10" name="Picture 9" descr="LANDFIRE logo">
            <a:extLst>
              <a:ext uri="{FF2B5EF4-FFF2-40B4-BE49-F238E27FC236}">
                <a16:creationId xmlns:a16="http://schemas.microsoft.com/office/drawing/2014/main" id="{6D97D9F5-9C21-4165-86D4-D914AE5037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236" y="6020513"/>
            <a:ext cx="1109869" cy="550884"/>
          </a:xfrm>
          <a:prstGeom prst="rect">
            <a:avLst/>
          </a:prstGeom>
        </p:spPr>
      </p:pic>
    </p:spTree>
    <p:extLst>
      <p:ext uri="{BB962C8B-B14F-4D97-AF65-F5344CB8AC3E}">
        <p14:creationId xmlns:p14="http://schemas.microsoft.com/office/powerpoint/2010/main" val="42908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D0E1-2071-4EBA-9F20-595349E2A7DD}"/>
              </a:ext>
            </a:extLst>
          </p:cNvPr>
          <p:cNvSpPr>
            <a:spLocks noGrp="1"/>
          </p:cNvSpPr>
          <p:nvPr>
            <p:ph type="title"/>
          </p:nvPr>
        </p:nvSpPr>
        <p:spPr/>
        <p:txBody>
          <a:bodyPr/>
          <a:lstStyle/>
          <a:p>
            <a:r>
              <a:rPr lang="en-US" dirty="0"/>
              <a:t>Percentile Composite</a:t>
            </a:r>
          </a:p>
        </p:txBody>
      </p:sp>
      <p:pic>
        <p:nvPicPr>
          <p:cNvPr id="3" name="Picture 2" descr="Picture of reflectance values">
            <a:extLst>
              <a:ext uri="{FF2B5EF4-FFF2-40B4-BE49-F238E27FC236}">
                <a16:creationId xmlns:a16="http://schemas.microsoft.com/office/drawing/2014/main" id="{21A236DD-0FEB-4FCD-8D33-C4539C5056CE}"/>
              </a:ext>
            </a:extLst>
          </p:cNvPr>
          <p:cNvPicPr/>
          <p:nvPr/>
        </p:nvPicPr>
        <p:blipFill>
          <a:blip r:embed="rId4">
            <a:extLst>
              <a:ext uri="{28A0092B-C50C-407E-A947-70E740481C1C}">
                <a14:useLocalDpi xmlns:a14="http://schemas.microsoft.com/office/drawing/2010/main" val="0"/>
              </a:ext>
            </a:extLst>
          </a:blip>
          <a:stretch>
            <a:fillRect/>
          </a:stretch>
        </p:blipFill>
        <p:spPr>
          <a:xfrm>
            <a:off x="825639" y="1137265"/>
            <a:ext cx="10540720" cy="4691153"/>
          </a:xfrm>
          <a:prstGeom prst="rect">
            <a:avLst/>
          </a:prstGeom>
        </p:spPr>
      </p:pic>
      <p:pic>
        <p:nvPicPr>
          <p:cNvPr id="4" name="Picture 3" descr="LANDFIRE logo">
            <a:extLst>
              <a:ext uri="{FF2B5EF4-FFF2-40B4-BE49-F238E27FC236}">
                <a16:creationId xmlns:a16="http://schemas.microsoft.com/office/drawing/2014/main" id="{8F315129-1154-4F8B-BDEE-44A596CF0F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236" y="6020513"/>
            <a:ext cx="1109869" cy="550884"/>
          </a:xfrm>
          <a:prstGeom prst="rect">
            <a:avLst/>
          </a:prstGeom>
        </p:spPr>
      </p:pic>
    </p:spTree>
    <p:extLst>
      <p:ext uri="{BB962C8B-B14F-4D97-AF65-F5344CB8AC3E}">
        <p14:creationId xmlns:p14="http://schemas.microsoft.com/office/powerpoint/2010/main" val="4531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D0E1-2071-4EBA-9F20-595349E2A7DD}"/>
              </a:ext>
            </a:extLst>
          </p:cNvPr>
          <p:cNvSpPr>
            <a:spLocks noGrp="1"/>
          </p:cNvSpPr>
          <p:nvPr>
            <p:ph type="title"/>
          </p:nvPr>
        </p:nvSpPr>
        <p:spPr/>
        <p:txBody>
          <a:bodyPr/>
          <a:lstStyle/>
          <a:p>
            <a:r>
              <a:rPr lang="en-US" dirty="0"/>
              <a:t>Percentile Composite</a:t>
            </a:r>
          </a:p>
        </p:txBody>
      </p:sp>
      <p:sp>
        <p:nvSpPr>
          <p:cNvPr id="9" name="TextBox 8">
            <a:extLst>
              <a:ext uri="{FF2B5EF4-FFF2-40B4-BE49-F238E27FC236}">
                <a16:creationId xmlns:a16="http://schemas.microsoft.com/office/drawing/2014/main" id="{22B2130D-0129-4F31-B12B-AEA7A4548F3B}"/>
              </a:ext>
            </a:extLst>
          </p:cNvPr>
          <p:cNvSpPr txBox="1"/>
          <p:nvPr/>
        </p:nvSpPr>
        <p:spPr>
          <a:xfrm>
            <a:off x="389614" y="1298679"/>
            <a:ext cx="4778734" cy="3416320"/>
          </a:xfrm>
          <a:prstGeom prst="rect">
            <a:avLst/>
          </a:prstGeom>
          <a:noFill/>
        </p:spPr>
        <p:txBody>
          <a:bodyPr wrap="square" rtlCol="0">
            <a:spAutoFit/>
          </a:bodyPr>
          <a:lstStyle/>
          <a:p>
            <a:r>
              <a:rPr lang="en-US" dirty="0"/>
              <a:t>Percentile-based composites have proven to be qualitatively superior to best-pixel composites</a:t>
            </a:r>
            <a:br>
              <a:rPr lang="en-US" dirty="0"/>
            </a:br>
            <a:endParaRPr lang="en-US" dirty="0"/>
          </a:p>
          <a:p>
            <a:r>
              <a:rPr lang="en-US" dirty="0"/>
              <a:t>Tend to be less “clustered” and pixelated (reduces the likelihood of outliers)</a:t>
            </a:r>
            <a:br>
              <a:rPr lang="en-US" dirty="0"/>
            </a:br>
            <a:endParaRPr lang="en-US" dirty="0"/>
          </a:p>
          <a:p>
            <a:r>
              <a:rPr lang="en-US" dirty="0"/>
              <a:t>Tile boundaries and WRS path/row seam lines are less pronounced </a:t>
            </a:r>
          </a:p>
          <a:p>
            <a:endParaRPr lang="en-US" dirty="0"/>
          </a:p>
          <a:p>
            <a:r>
              <a:rPr lang="en-US" dirty="0"/>
              <a:t>The key to a good composite is to have enough representative imagery for the dates of interest and effective cloud and shadow masking  </a:t>
            </a:r>
          </a:p>
        </p:txBody>
      </p:sp>
      <p:pic>
        <p:nvPicPr>
          <p:cNvPr id="4" name="Snagit_PPT380C" descr="Satellite graphic showing a blown up section of cloud masking">
            <a:extLst>
              <a:ext uri="{FF2B5EF4-FFF2-40B4-BE49-F238E27FC236}">
                <a16:creationId xmlns:a16="http://schemas.microsoft.com/office/drawing/2014/main" id="{130EDFC4-1199-4AA7-A018-309F8018ACE4}"/>
              </a:ext>
            </a:extLst>
          </p:cNvPr>
          <p:cNvPicPr>
            <a:picLocks noChangeAspect="1"/>
          </p:cNvPicPr>
          <p:nvPr/>
        </p:nvPicPr>
        <p:blipFill>
          <a:blip r:embed="rId3"/>
          <a:stretch>
            <a:fillRect/>
          </a:stretch>
        </p:blipFill>
        <p:spPr>
          <a:xfrm>
            <a:off x="5558614" y="1186842"/>
            <a:ext cx="6497541" cy="4747991"/>
          </a:xfrm>
          <a:prstGeom prst="rect">
            <a:avLst/>
          </a:prstGeom>
          <a:ln w="28575">
            <a:solidFill>
              <a:schemeClr val="tx1"/>
            </a:solidFill>
          </a:ln>
        </p:spPr>
      </p:pic>
      <p:pic>
        <p:nvPicPr>
          <p:cNvPr id="10" name="Picture 9" descr="LANDFIRE logo">
            <a:extLst>
              <a:ext uri="{FF2B5EF4-FFF2-40B4-BE49-F238E27FC236}">
                <a16:creationId xmlns:a16="http://schemas.microsoft.com/office/drawing/2014/main" id="{419F4F77-8B53-4493-A22C-4504904BFC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6236" y="6020513"/>
            <a:ext cx="1109869" cy="550884"/>
          </a:xfrm>
          <a:prstGeom prst="rect">
            <a:avLst/>
          </a:prstGeom>
        </p:spPr>
      </p:pic>
    </p:spTree>
    <p:extLst>
      <p:ext uri="{BB962C8B-B14F-4D97-AF65-F5344CB8AC3E}">
        <p14:creationId xmlns:p14="http://schemas.microsoft.com/office/powerpoint/2010/main" val="66622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fade">
                                      <p:cBhvr>
                                        <p:cTn id="7" dur="1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256F-DD18-44AF-AA98-DB25D3BBC217}"/>
              </a:ext>
            </a:extLst>
          </p:cNvPr>
          <p:cNvSpPr>
            <a:spLocks noGrp="1"/>
          </p:cNvSpPr>
          <p:nvPr>
            <p:ph type="title"/>
          </p:nvPr>
        </p:nvSpPr>
        <p:spPr/>
        <p:txBody>
          <a:bodyPr/>
          <a:lstStyle/>
          <a:p>
            <a:r>
              <a:rPr lang="en-US" dirty="0"/>
              <a:t>Change Products</a:t>
            </a:r>
          </a:p>
        </p:txBody>
      </p:sp>
      <p:sp>
        <p:nvSpPr>
          <p:cNvPr id="3" name="Content Placeholder 2">
            <a:extLst>
              <a:ext uri="{FF2B5EF4-FFF2-40B4-BE49-F238E27FC236}">
                <a16:creationId xmlns:a16="http://schemas.microsoft.com/office/drawing/2014/main" id="{46FFEEC1-C876-4354-A06B-768063E7C8A2}"/>
              </a:ext>
            </a:extLst>
          </p:cNvPr>
          <p:cNvSpPr>
            <a:spLocks noGrp="1"/>
          </p:cNvSpPr>
          <p:nvPr>
            <p:ph idx="1"/>
          </p:nvPr>
        </p:nvSpPr>
        <p:spPr>
          <a:xfrm>
            <a:off x="201930" y="1253944"/>
            <a:ext cx="7320004" cy="4550508"/>
          </a:xfrm>
        </p:spPr>
        <p:txBody>
          <a:bodyPr>
            <a:normAutofit/>
          </a:bodyPr>
          <a:lstStyle/>
          <a:p>
            <a:r>
              <a:rPr lang="en-US" dirty="0"/>
              <a:t>For each compositing process 76 products are produced.  These are distilled into a handful of change products and severity data that are leveraged by the analysts during the mapping process </a:t>
            </a:r>
          </a:p>
          <a:p>
            <a:r>
              <a:rPr lang="en-US" dirty="0"/>
              <a:t>A few of the primary products used are:</a:t>
            </a:r>
          </a:p>
          <a:p>
            <a:pPr lvl="1"/>
            <a:r>
              <a:rPr lang="en-US" dirty="0"/>
              <a:t>MIICA (Multi-Index Integrated Change Analysis)</a:t>
            </a:r>
          </a:p>
          <a:p>
            <a:pPr lvl="1"/>
            <a:r>
              <a:rPr lang="en-US" dirty="0"/>
              <a:t>dNBR	 (pre/post burn index)</a:t>
            </a:r>
          </a:p>
          <a:p>
            <a:pPr lvl="1"/>
            <a:r>
              <a:rPr lang="en-US" dirty="0"/>
              <a:t>dNDVI (pre/post vegetation index)</a:t>
            </a:r>
          </a:p>
          <a:p>
            <a:pPr lvl="1"/>
            <a:r>
              <a:rPr lang="en-US" dirty="0" err="1"/>
              <a:t>dNDMI</a:t>
            </a:r>
            <a:r>
              <a:rPr lang="en-US" dirty="0"/>
              <a:t> (pre/post moisture index)</a:t>
            </a:r>
          </a:p>
          <a:p>
            <a:endParaRPr lang="en-US" dirty="0"/>
          </a:p>
        </p:txBody>
      </p:sp>
      <p:grpSp>
        <p:nvGrpSpPr>
          <p:cNvPr id="8" name="Group 7" descr="Graphic showing flow diagram of MIICA">
            <a:extLst>
              <a:ext uri="{FF2B5EF4-FFF2-40B4-BE49-F238E27FC236}">
                <a16:creationId xmlns:a16="http://schemas.microsoft.com/office/drawing/2014/main" id="{D7FA56D3-F375-485E-9414-9EAB4065CADB}"/>
              </a:ext>
            </a:extLst>
          </p:cNvPr>
          <p:cNvGrpSpPr/>
          <p:nvPr/>
        </p:nvGrpSpPr>
        <p:grpSpPr>
          <a:xfrm>
            <a:off x="7850132" y="1644925"/>
            <a:ext cx="3743325" cy="3886200"/>
            <a:chOff x="7746765" y="2185614"/>
            <a:chExt cx="3743325" cy="3886200"/>
          </a:xfrm>
        </p:grpSpPr>
        <p:pic>
          <p:nvPicPr>
            <p:cNvPr id="1028" name="Picture 4">
              <a:extLst>
                <a:ext uri="{FF2B5EF4-FFF2-40B4-BE49-F238E27FC236}">
                  <a16:creationId xmlns:a16="http://schemas.microsoft.com/office/drawing/2014/main" id="{3976DC54-2456-4ECA-9E81-9C029A4A75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6765" y="2185614"/>
              <a:ext cx="3743325" cy="3886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3AFFE3-0E61-416F-A4D3-9B3896EC8E47}"/>
                </a:ext>
              </a:extLst>
            </p:cNvPr>
            <p:cNvSpPr txBox="1"/>
            <p:nvPr/>
          </p:nvSpPr>
          <p:spPr>
            <a:xfrm>
              <a:off x="9120807" y="2185614"/>
              <a:ext cx="1089329" cy="369332"/>
            </a:xfrm>
            <a:prstGeom prst="rect">
              <a:avLst/>
            </a:prstGeom>
            <a:solidFill>
              <a:schemeClr val="accent1">
                <a:lumMod val="60000"/>
                <a:lumOff val="40000"/>
              </a:schemeClr>
            </a:solidFill>
          </p:spPr>
          <p:txBody>
            <a:bodyPr wrap="square" rtlCol="0">
              <a:spAutoFit/>
            </a:bodyPr>
            <a:lstStyle/>
            <a:p>
              <a:pPr algn="ctr"/>
              <a:r>
                <a:rPr lang="en-US" dirty="0"/>
                <a:t>MIICA</a:t>
              </a:r>
            </a:p>
          </p:txBody>
        </p:sp>
      </p:grpSp>
      <p:sp>
        <p:nvSpPr>
          <p:cNvPr id="10" name="TextBox 9">
            <a:extLst>
              <a:ext uri="{FF2B5EF4-FFF2-40B4-BE49-F238E27FC236}">
                <a16:creationId xmlns:a16="http://schemas.microsoft.com/office/drawing/2014/main" id="{564A9879-43C6-4839-9678-5EC72DEECEA0}"/>
              </a:ext>
            </a:extLst>
          </p:cNvPr>
          <p:cNvSpPr txBox="1"/>
          <p:nvPr/>
        </p:nvSpPr>
        <p:spPr>
          <a:xfrm>
            <a:off x="9224174" y="5804452"/>
            <a:ext cx="1089329" cy="276999"/>
          </a:xfrm>
          <a:prstGeom prst="rect">
            <a:avLst/>
          </a:prstGeom>
          <a:noFill/>
        </p:spPr>
        <p:txBody>
          <a:bodyPr wrap="square" rtlCol="0">
            <a:spAutoFit/>
          </a:bodyPr>
          <a:lstStyle/>
          <a:p>
            <a:r>
              <a:rPr lang="en-US" sz="1200" i="1" dirty="0" err="1"/>
              <a:t>Jin</a:t>
            </a:r>
            <a:r>
              <a:rPr lang="en-US" sz="1200" i="1" dirty="0"/>
              <a:t>, et. al 2011</a:t>
            </a:r>
          </a:p>
        </p:txBody>
      </p:sp>
      <p:pic>
        <p:nvPicPr>
          <p:cNvPr id="13" name="Picture 12" descr="LANDFIRE logo">
            <a:extLst>
              <a:ext uri="{FF2B5EF4-FFF2-40B4-BE49-F238E27FC236}">
                <a16:creationId xmlns:a16="http://schemas.microsoft.com/office/drawing/2014/main" id="{E80B73A7-5D94-41B4-9E88-1C80784FE4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236" y="6020513"/>
            <a:ext cx="1109869" cy="550884"/>
          </a:xfrm>
          <a:prstGeom prst="rect">
            <a:avLst/>
          </a:prstGeom>
        </p:spPr>
      </p:pic>
    </p:spTree>
    <p:extLst>
      <p:ext uri="{BB962C8B-B14F-4D97-AF65-F5344CB8AC3E}">
        <p14:creationId xmlns:p14="http://schemas.microsoft.com/office/powerpoint/2010/main" val="113996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7FF9-1D10-4369-A8F0-F19218D3A4F1}"/>
              </a:ext>
            </a:extLst>
          </p:cNvPr>
          <p:cNvSpPr>
            <a:spLocks noGrp="1"/>
          </p:cNvSpPr>
          <p:nvPr>
            <p:ph type="title"/>
          </p:nvPr>
        </p:nvSpPr>
        <p:spPr/>
        <p:txBody>
          <a:bodyPr/>
          <a:lstStyle/>
          <a:p>
            <a:r>
              <a:rPr lang="en-US" dirty="0"/>
              <a:t>Examples</a:t>
            </a:r>
          </a:p>
        </p:txBody>
      </p:sp>
      <p:pic>
        <p:nvPicPr>
          <p:cNvPr id="3" name="Picture 2" descr="Graphic of the US with map zones">
            <a:extLst>
              <a:ext uri="{FF2B5EF4-FFF2-40B4-BE49-F238E27FC236}">
                <a16:creationId xmlns:a16="http://schemas.microsoft.com/office/drawing/2014/main" id="{641E3C5F-0EA0-4DAA-A61D-29F35D7F63A7}"/>
              </a:ext>
            </a:extLst>
          </p:cNvPr>
          <p:cNvPicPr>
            <a:picLocks noChangeAspect="1"/>
          </p:cNvPicPr>
          <p:nvPr/>
        </p:nvPicPr>
        <p:blipFill>
          <a:blip r:embed="rId2"/>
          <a:stretch>
            <a:fillRect/>
          </a:stretch>
        </p:blipFill>
        <p:spPr>
          <a:xfrm>
            <a:off x="2340056" y="1154524"/>
            <a:ext cx="7511884" cy="4896026"/>
          </a:xfrm>
          <a:prstGeom prst="rect">
            <a:avLst/>
          </a:prstGeom>
        </p:spPr>
      </p:pic>
      <p:sp>
        <p:nvSpPr>
          <p:cNvPr id="6" name="Rectangle 5" descr="red box highlighting a particular box">
            <a:extLst>
              <a:ext uri="{FF2B5EF4-FFF2-40B4-BE49-F238E27FC236}">
                <a16:creationId xmlns:a16="http://schemas.microsoft.com/office/drawing/2014/main" id="{15C72D4F-2938-4F7B-B770-D4A433B28219}"/>
              </a:ext>
            </a:extLst>
          </p:cNvPr>
          <p:cNvSpPr/>
          <p:nvPr/>
        </p:nvSpPr>
        <p:spPr>
          <a:xfrm>
            <a:off x="5724939" y="5128591"/>
            <a:ext cx="477078" cy="4770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523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D0E1-2071-4EBA-9F20-595349E2A7DD}"/>
              </a:ext>
            </a:extLst>
          </p:cNvPr>
          <p:cNvSpPr>
            <a:spLocks noGrp="1"/>
          </p:cNvSpPr>
          <p:nvPr>
            <p:ph type="title"/>
          </p:nvPr>
        </p:nvSpPr>
        <p:spPr>
          <a:xfrm>
            <a:off x="0" y="0"/>
            <a:ext cx="12192000" cy="957529"/>
          </a:xfrm>
        </p:spPr>
        <p:txBody>
          <a:bodyPr/>
          <a:lstStyle/>
          <a:p>
            <a:pPr algn="l"/>
            <a:r>
              <a:rPr lang="en-US" dirty="0"/>
              <a:t>    MIICA Examples</a:t>
            </a:r>
          </a:p>
        </p:txBody>
      </p:sp>
      <p:sp>
        <p:nvSpPr>
          <p:cNvPr id="11" name="TextBox 10">
            <a:extLst>
              <a:ext uri="{FF2B5EF4-FFF2-40B4-BE49-F238E27FC236}">
                <a16:creationId xmlns:a16="http://schemas.microsoft.com/office/drawing/2014/main" id="{351C2F39-9EC6-4CFD-B096-082761B54614}"/>
              </a:ext>
            </a:extLst>
          </p:cNvPr>
          <p:cNvSpPr txBox="1"/>
          <p:nvPr/>
        </p:nvSpPr>
        <p:spPr>
          <a:xfrm>
            <a:off x="389614" y="1701579"/>
            <a:ext cx="4436828" cy="369332"/>
          </a:xfrm>
          <a:prstGeom prst="rect">
            <a:avLst/>
          </a:prstGeom>
          <a:noFill/>
        </p:spPr>
        <p:txBody>
          <a:bodyPr wrap="square" rtlCol="0">
            <a:spAutoFit/>
          </a:bodyPr>
          <a:lstStyle/>
          <a:p>
            <a:r>
              <a:rPr lang="en-US" dirty="0"/>
              <a:t>50</a:t>
            </a:r>
            <a:r>
              <a:rPr lang="en-US" baseline="30000" dirty="0"/>
              <a:t>th</a:t>
            </a:r>
            <a:r>
              <a:rPr lang="en-US" dirty="0"/>
              <a:t> percentile composite 2019 (early season)</a:t>
            </a:r>
          </a:p>
        </p:txBody>
      </p:sp>
      <p:pic>
        <p:nvPicPr>
          <p:cNvPr id="10" name="Snagit_SNGOUT2111" descr="Graphic of a coastal line for MIICA">
            <a:extLst>
              <a:ext uri="{FF2B5EF4-FFF2-40B4-BE49-F238E27FC236}">
                <a16:creationId xmlns:a16="http://schemas.microsoft.com/office/drawing/2014/main" id="{AFA542BD-6E7A-428A-B7D2-424DE342F1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8760" y="0"/>
            <a:ext cx="6873240" cy="6858000"/>
          </a:xfrm>
          <a:prstGeom prst="rect">
            <a:avLst/>
          </a:prstGeom>
        </p:spPr>
      </p:pic>
    </p:spTree>
    <p:extLst>
      <p:ext uri="{BB962C8B-B14F-4D97-AF65-F5344CB8AC3E}">
        <p14:creationId xmlns:p14="http://schemas.microsoft.com/office/powerpoint/2010/main" val="332728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D0E1-2071-4EBA-9F20-595349E2A7DD}"/>
              </a:ext>
            </a:extLst>
          </p:cNvPr>
          <p:cNvSpPr>
            <a:spLocks noGrp="1"/>
          </p:cNvSpPr>
          <p:nvPr>
            <p:ph type="title"/>
          </p:nvPr>
        </p:nvSpPr>
        <p:spPr>
          <a:xfrm>
            <a:off x="0" y="0"/>
            <a:ext cx="12192000" cy="957529"/>
          </a:xfrm>
        </p:spPr>
        <p:txBody>
          <a:bodyPr/>
          <a:lstStyle/>
          <a:p>
            <a:pPr algn="l"/>
            <a:r>
              <a:rPr lang="en-US" dirty="0"/>
              <a:t>    MIICA Examples</a:t>
            </a:r>
          </a:p>
        </p:txBody>
      </p:sp>
      <p:sp>
        <p:nvSpPr>
          <p:cNvPr id="7" name="TextBox 6">
            <a:extLst>
              <a:ext uri="{FF2B5EF4-FFF2-40B4-BE49-F238E27FC236}">
                <a16:creationId xmlns:a16="http://schemas.microsoft.com/office/drawing/2014/main" id="{846F1054-A872-4FB7-B0CC-6F1A0200F898}"/>
              </a:ext>
            </a:extLst>
          </p:cNvPr>
          <p:cNvSpPr txBox="1"/>
          <p:nvPr/>
        </p:nvSpPr>
        <p:spPr>
          <a:xfrm>
            <a:off x="389614" y="1701579"/>
            <a:ext cx="4436828" cy="369332"/>
          </a:xfrm>
          <a:prstGeom prst="rect">
            <a:avLst/>
          </a:prstGeom>
          <a:noFill/>
        </p:spPr>
        <p:txBody>
          <a:bodyPr wrap="square" rtlCol="0">
            <a:spAutoFit/>
          </a:bodyPr>
          <a:lstStyle/>
          <a:p>
            <a:r>
              <a:rPr lang="en-US" dirty="0"/>
              <a:t>50</a:t>
            </a:r>
            <a:r>
              <a:rPr lang="en-US" baseline="30000" dirty="0"/>
              <a:t>th</a:t>
            </a:r>
            <a:r>
              <a:rPr lang="en-US" dirty="0"/>
              <a:t> percentile composite 2020 (early season)</a:t>
            </a:r>
          </a:p>
        </p:txBody>
      </p:sp>
      <p:pic>
        <p:nvPicPr>
          <p:cNvPr id="4" name="Snagit_SNGOUT2117" descr="graphic showing 50% 2020 early season of MIICA">
            <a:extLst>
              <a:ext uri="{FF2B5EF4-FFF2-40B4-BE49-F238E27FC236}">
                <a16:creationId xmlns:a16="http://schemas.microsoft.com/office/drawing/2014/main" id="{25B25131-CF2B-450F-85C9-F6A4B1C52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760" y="0"/>
            <a:ext cx="6873240" cy="6858000"/>
          </a:xfrm>
          <a:prstGeom prst="rect">
            <a:avLst/>
          </a:prstGeom>
        </p:spPr>
      </p:pic>
    </p:spTree>
    <p:extLst>
      <p:ext uri="{BB962C8B-B14F-4D97-AF65-F5344CB8AC3E}">
        <p14:creationId xmlns:p14="http://schemas.microsoft.com/office/powerpoint/2010/main" val="346773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D0E1-2071-4EBA-9F20-595349E2A7DD}"/>
              </a:ext>
            </a:extLst>
          </p:cNvPr>
          <p:cNvSpPr>
            <a:spLocks noGrp="1"/>
          </p:cNvSpPr>
          <p:nvPr>
            <p:ph type="title"/>
          </p:nvPr>
        </p:nvSpPr>
        <p:spPr>
          <a:xfrm>
            <a:off x="0" y="0"/>
            <a:ext cx="12192000" cy="957529"/>
          </a:xfrm>
        </p:spPr>
        <p:txBody>
          <a:bodyPr/>
          <a:lstStyle/>
          <a:p>
            <a:pPr algn="l"/>
            <a:r>
              <a:rPr lang="en-US" dirty="0"/>
              <a:t>    MIICA Examples</a:t>
            </a:r>
          </a:p>
        </p:txBody>
      </p:sp>
      <p:sp>
        <p:nvSpPr>
          <p:cNvPr id="3" name="TextBox 2">
            <a:extLst>
              <a:ext uri="{FF2B5EF4-FFF2-40B4-BE49-F238E27FC236}">
                <a16:creationId xmlns:a16="http://schemas.microsoft.com/office/drawing/2014/main" id="{4C169BE6-4D7D-48D6-AD60-DB81410EADCE}"/>
              </a:ext>
            </a:extLst>
          </p:cNvPr>
          <p:cNvSpPr txBox="1"/>
          <p:nvPr/>
        </p:nvSpPr>
        <p:spPr>
          <a:xfrm>
            <a:off x="389614" y="1701579"/>
            <a:ext cx="4436828" cy="646331"/>
          </a:xfrm>
          <a:prstGeom prst="rect">
            <a:avLst/>
          </a:prstGeom>
          <a:noFill/>
        </p:spPr>
        <p:txBody>
          <a:bodyPr wrap="square" rtlCol="0">
            <a:spAutoFit/>
          </a:bodyPr>
          <a:lstStyle/>
          <a:p>
            <a:r>
              <a:rPr lang="en-US" dirty="0"/>
              <a:t>MIICA 2019 – 2020 (early season) produced from the 50</a:t>
            </a:r>
            <a:r>
              <a:rPr lang="en-US" baseline="30000" dirty="0"/>
              <a:t>th</a:t>
            </a:r>
            <a:r>
              <a:rPr lang="en-US" dirty="0"/>
              <a:t> percentile composite</a:t>
            </a:r>
          </a:p>
        </p:txBody>
      </p:sp>
      <p:pic>
        <p:nvPicPr>
          <p:cNvPr id="6" name="Snagit_SNGOUT2110" descr="Graphic showing east coast with MIICA example highlighted">
            <a:extLst>
              <a:ext uri="{FF2B5EF4-FFF2-40B4-BE49-F238E27FC236}">
                <a16:creationId xmlns:a16="http://schemas.microsoft.com/office/drawing/2014/main" id="{5D177EB4-B127-4B56-A5E5-EBAAC038C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760" y="-7951"/>
            <a:ext cx="6873240" cy="6858000"/>
          </a:xfrm>
          <a:prstGeom prst="rect">
            <a:avLst/>
          </a:prstGeom>
        </p:spPr>
      </p:pic>
    </p:spTree>
    <p:extLst>
      <p:ext uri="{BB962C8B-B14F-4D97-AF65-F5344CB8AC3E}">
        <p14:creationId xmlns:p14="http://schemas.microsoft.com/office/powerpoint/2010/main" val="387410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D0E1-2071-4EBA-9F20-595349E2A7DD}"/>
              </a:ext>
            </a:extLst>
          </p:cNvPr>
          <p:cNvSpPr>
            <a:spLocks noGrp="1"/>
          </p:cNvSpPr>
          <p:nvPr>
            <p:ph type="title"/>
          </p:nvPr>
        </p:nvSpPr>
        <p:spPr>
          <a:xfrm>
            <a:off x="0" y="0"/>
            <a:ext cx="12192000" cy="957529"/>
          </a:xfrm>
        </p:spPr>
        <p:txBody>
          <a:bodyPr/>
          <a:lstStyle/>
          <a:p>
            <a:pPr algn="l"/>
            <a:r>
              <a:rPr lang="en-US" dirty="0"/>
              <a:t>    MIICA Examples</a:t>
            </a:r>
          </a:p>
        </p:txBody>
      </p:sp>
      <p:sp>
        <p:nvSpPr>
          <p:cNvPr id="8" name="TextBox 7">
            <a:extLst>
              <a:ext uri="{FF2B5EF4-FFF2-40B4-BE49-F238E27FC236}">
                <a16:creationId xmlns:a16="http://schemas.microsoft.com/office/drawing/2014/main" id="{6D6D6E9B-6665-4107-9C56-500779DE2F09}"/>
              </a:ext>
            </a:extLst>
          </p:cNvPr>
          <p:cNvSpPr txBox="1"/>
          <p:nvPr/>
        </p:nvSpPr>
        <p:spPr>
          <a:xfrm>
            <a:off x="389614" y="1701579"/>
            <a:ext cx="4436828" cy="369332"/>
          </a:xfrm>
          <a:prstGeom prst="rect">
            <a:avLst/>
          </a:prstGeom>
          <a:noFill/>
        </p:spPr>
        <p:txBody>
          <a:bodyPr wrap="square" rtlCol="0">
            <a:spAutoFit/>
          </a:bodyPr>
          <a:lstStyle/>
          <a:p>
            <a:r>
              <a:rPr lang="en-US" dirty="0"/>
              <a:t>50</a:t>
            </a:r>
            <a:r>
              <a:rPr lang="en-US" baseline="30000" dirty="0"/>
              <a:t>th</a:t>
            </a:r>
            <a:r>
              <a:rPr lang="en-US" dirty="0"/>
              <a:t> percentile composite 2019 (late season)</a:t>
            </a:r>
          </a:p>
        </p:txBody>
      </p:sp>
      <p:pic>
        <p:nvPicPr>
          <p:cNvPr id="7" name="Snagit_SNGOUT2123" descr="Graphic of the coast line showing 50% of 2019 late season">
            <a:extLst>
              <a:ext uri="{FF2B5EF4-FFF2-40B4-BE49-F238E27FC236}">
                <a16:creationId xmlns:a16="http://schemas.microsoft.com/office/drawing/2014/main" id="{6D83BE2F-3931-492F-BD57-E7A02857D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760" y="0"/>
            <a:ext cx="6873240" cy="6858000"/>
          </a:xfrm>
          <a:prstGeom prst="rect">
            <a:avLst/>
          </a:prstGeom>
        </p:spPr>
      </p:pic>
    </p:spTree>
    <p:extLst>
      <p:ext uri="{BB962C8B-B14F-4D97-AF65-F5344CB8AC3E}">
        <p14:creationId xmlns:p14="http://schemas.microsoft.com/office/powerpoint/2010/main" val="2926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43ABD-FE84-4C1C-8BD1-0760CCC6F639}"/>
              </a:ext>
            </a:extLst>
          </p:cNvPr>
          <p:cNvSpPr>
            <a:spLocks noGrp="1"/>
          </p:cNvSpPr>
          <p:nvPr>
            <p:ph type="title"/>
          </p:nvPr>
        </p:nvSpPr>
        <p:spPr/>
        <p:txBody>
          <a:bodyPr/>
          <a:lstStyle/>
          <a:p>
            <a:r>
              <a:rPr lang="en-US" dirty="0"/>
              <a:t>Topics</a:t>
            </a:r>
          </a:p>
        </p:txBody>
      </p:sp>
      <p:sp>
        <p:nvSpPr>
          <p:cNvPr id="3" name="Content Placeholder 2">
            <a:extLst>
              <a:ext uri="{FF2B5EF4-FFF2-40B4-BE49-F238E27FC236}">
                <a16:creationId xmlns:a16="http://schemas.microsoft.com/office/drawing/2014/main" id="{83B50DD8-C938-47C4-B145-9700019613A9}"/>
              </a:ext>
            </a:extLst>
          </p:cNvPr>
          <p:cNvSpPr>
            <a:spLocks noGrp="1"/>
          </p:cNvSpPr>
          <p:nvPr>
            <p:ph idx="1"/>
          </p:nvPr>
        </p:nvSpPr>
        <p:spPr>
          <a:xfrm>
            <a:off x="322905" y="1098584"/>
            <a:ext cx="11399023" cy="1482457"/>
          </a:xfrm>
        </p:spPr>
        <p:txBody>
          <a:bodyPr>
            <a:normAutofit/>
          </a:bodyPr>
          <a:lstStyle/>
          <a:p>
            <a:r>
              <a:rPr lang="en-US" dirty="0"/>
              <a:t>Brief history of LANDFIRE</a:t>
            </a:r>
          </a:p>
          <a:p>
            <a:r>
              <a:rPr lang="en-US" altLang="en-US" dirty="0">
                <a:solidFill>
                  <a:srgbClr val="333333"/>
                </a:solidFill>
                <a:cs typeface="Arial" panose="020B0604020202020204" pitchFamily="34" charset="0"/>
              </a:rPr>
              <a:t>The pieces of LANDFIRE Disturbance: data, products, and processes</a:t>
            </a:r>
          </a:p>
          <a:p>
            <a:r>
              <a:rPr lang="en-US" altLang="en-US" dirty="0">
                <a:solidFill>
                  <a:srgbClr val="000000"/>
                </a:solidFill>
                <a:cs typeface="Arial" panose="020B0604020202020204" pitchFamily="34" charset="0"/>
              </a:rPr>
              <a:t>Disturbance improvements over time: accelerating product releases without sacrificing accuracy</a:t>
            </a:r>
          </a:p>
        </p:txBody>
      </p:sp>
      <p:pic>
        <p:nvPicPr>
          <p:cNvPr id="5" name="Picture 4" descr="A picture containing grass, tree, outdoor, spring&#10;&#10;Description automatically generated">
            <a:extLst>
              <a:ext uri="{FF2B5EF4-FFF2-40B4-BE49-F238E27FC236}">
                <a16:creationId xmlns:a16="http://schemas.microsoft.com/office/drawing/2014/main" id="{D062539A-5194-4AF1-8321-4DDA013E8384}"/>
              </a:ext>
            </a:extLst>
          </p:cNvPr>
          <p:cNvPicPr>
            <a:picLocks noChangeAspect="1"/>
          </p:cNvPicPr>
          <p:nvPr/>
        </p:nvPicPr>
        <p:blipFill rotWithShape="1">
          <a:blip r:embed="rId3">
            <a:extLst>
              <a:ext uri="{28A0092B-C50C-407E-A947-70E740481C1C}">
                <a14:useLocalDpi xmlns:a14="http://schemas.microsoft.com/office/drawing/2010/main" val="0"/>
              </a:ext>
            </a:extLst>
          </a:blip>
          <a:srcRect t="22453" b="29349"/>
          <a:stretch/>
        </p:blipFill>
        <p:spPr>
          <a:xfrm>
            <a:off x="422366" y="2590385"/>
            <a:ext cx="11347268" cy="3571288"/>
          </a:xfrm>
          <a:prstGeom prst="rect">
            <a:avLst/>
          </a:prstGeom>
          <a:ln w="28575">
            <a:solidFill>
              <a:schemeClr val="tx1"/>
            </a:solidFill>
          </a:ln>
        </p:spPr>
      </p:pic>
      <p:pic>
        <p:nvPicPr>
          <p:cNvPr id="6" name="Picture 5" descr="LANDFIRE logo">
            <a:extLst>
              <a:ext uri="{FF2B5EF4-FFF2-40B4-BE49-F238E27FC236}">
                <a16:creationId xmlns:a16="http://schemas.microsoft.com/office/drawing/2014/main" id="{91E2890F-8972-476C-9D1D-32B299271B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6236" y="6020513"/>
            <a:ext cx="1109869" cy="550884"/>
          </a:xfrm>
          <a:prstGeom prst="rect">
            <a:avLst/>
          </a:prstGeom>
        </p:spPr>
      </p:pic>
    </p:spTree>
    <p:extLst>
      <p:ext uri="{BB962C8B-B14F-4D97-AF65-F5344CB8AC3E}">
        <p14:creationId xmlns:p14="http://schemas.microsoft.com/office/powerpoint/2010/main" val="248768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D0E1-2071-4EBA-9F20-595349E2A7DD}"/>
              </a:ext>
            </a:extLst>
          </p:cNvPr>
          <p:cNvSpPr>
            <a:spLocks noGrp="1"/>
          </p:cNvSpPr>
          <p:nvPr>
            <p:ph type="title"/>
          </p:nvPr>
        </p:nvSpPr>
        <p:spPr>
          <a:xfrm>
            <a:off x="0" y="0"/>
            <a:ext cx="12192000" cy="957529"/>
          </a:xfrm>
        </p:spPr>
        <p:txBody>
          <a:bodyPr/>
          <a:lstStyle/>
          <a:p>
            <a:pPr algn="l"/>
            <a:r>
              <a:rPr lang="en-US" dirty="0"/>
              <a:t>    MIICA Examples</a:t>
            </a:r>
          </a:p>
        </p:txBody>
      </p:sp>
      <p:sp>
        <p:nvSpPr>
          <p:cNvPr id="7" name="TextBox 6">
            <a:extLst>
              <a:ext uri="{FF2B5EF4-FFF2-40B4-BE49-F238E27FC236}">
                <a16:creationId xmlns:a16="http://schemas.microsoft.com/office/drawing/2014/main" id="{221D3D3E-1FB2-4898-8464-3343943AD62B}"/>
              </a:ext>
            </a:extLst>
          </p:cNvPr>
          <p:cNvSpPr txBox="1"/>
          <p:nvPr/>
        </p:nvSpPr>
        <p:spPr>
          <a:xfrm>
            <a:off x="389614" y="1701579"/>
            <a:ext cx="4436828" cy="369332"/>
          </a:xfrm>
          <a:prstGeom prst="rect">
            <a:avLst/>
          </a:prstGeom>
          <a:noFill/>
        </p:spPr>
        <p:txBody>
          <a:bodyPr wrap="square" rtlCol="0">
            <a:spAutoFit/>
          </a:bodyPr>
          <a:lstStyle/>
          <a:p>
            <a:r>
              <a:rPr lang="en-US" dirty="0"/>
              <a:t>50</a:t>
            </a:r>
            <a:r>
              <a:rPr lang="en-US" baseline="30000" dirty="0"/>
              <a:t>th</a:t>
            </a:r>
            <a:r>
              <a:rPr lang="en-US" dirty="0"/>
              <a:t> percentile composite 2020 (late season)</a:t>
            </a:r>
          </a:p>
        </p:txBody>
      </p:sp>
      <p:pic>
        <p:nvPicPr>
          <p:cNvPr id="8" name="Snagit_SNGOUT2100" descr="Graphic showing coast line of 50% of late season">
            <a:extLst>
              <a:ext uri="{FF2B5EF4-FFF2-40B4-BE49-F238E27FC236}">
                <a16:creationId xmlns:a16="http://schemas.microsoft.com/office/drawing/2014/main" id="{6A224238-A4F5-4903-83C7-562D52F8E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760" y="0"/>
            <a:ext cx="6873240" cy="6858000"/>
          </a:xfrm>
          <a:prstGeom prst="rect">
            <a:avLst/>
          </a:prstGeom>
        </p:spPr>
      </p:pic>
    </p:spTree>
    <p:extLst>
      <p:ext uri="{BB962C8B-B14F-4D97-AF65-F5344CB8AC3E}">
        <p14:creationId xmlns:p14="http://schemas.microsoft.com/office/powerpoint/2010/main" val="307154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D0E1-2071-4EBA-9F20-595349E2A7DD}"/>
              </a:ext>
            </a:extLst>
          </p:cNvPr>
          <p:cNvSpPr>
            <a:spLocks noGrp="1"/>
          </p:cNvSpPr>
          <p:nvPr>
            <p:ph type="title"/>
          </p:nvPr>
        </p:nvSpPr>
        <p:spPr>
          <a:xfrm>
            <a:off x="0" y="0"/>
            <a:ext cx="12192000" cy="957529"/>
          </a:xfrm>
        </p:spPr>
        <p:txBody>
          <a:bodyPr/>
          <a:lstStyle/>
          <a:p>
            <a:pPr algn="l"/>
            <a:r>
              <a:rPr lang="en-US" dirty="0"/>
              <a:t>    MIICA Examples</a:t>
            </a:r>
          </a:p>
        </p:txBody>
      </p:sp>
      <p:sp>
        <p:nvSpPr>
          <p:cNvPr id="3" name="TextBox 2">
            <a:extLst>
              <a:ext uri="{FF2B5EF4-FFF2-40B4-BE49-F238E27FC236}">
                <a16:creationId xmlns:a16="http://schemas.microsoft.com/office/drawing/2014/main" id="{4C169BE6-4D7D-48D6-AD60-DB81410EADCE}"/>
              </a:ext>
            </a:extLst>
          </p:cNvPr>
          <p:cNvSpPr txBox="1"/>
          <p:nvPr/>
        </p:nvSpPr>
        <p:spPr>
          <a:xfrm>
            <a:off x="389614" y="1701579"/>
            <a:ext cx="4436828" cy="646331"/>
          </a:xfrm>
          <a:prstGeom prst="rect">
            <a:avLst/>
          </a:prstGeom>
          <a:noFill/>
        </p:spPr>
        <p:txBody>
          <a:bodyPr wrap="square" rtlCol="0">
            <a:spAutoFit/>
          </a:bodyPr>
          <a:lstStyle/>
          <a:p>
            <a:r>
              <a:rPr lang="en-US" dirty="0"/>
              <a:t>MIICA 2019 – 2020 (late season) produced from the 50</a:t>
            </a:r>
            <a:r>
              <a:rPr lang="en-US" baseline="30000" dirty="0"/>
              <a:t>th</a:t>
            </a:r>
            <a:r>
              <a:rPr lang="en-US" dirty="0"/>
              <a:t> percentile composite</a:t>
            </a:r>
          </a:p>
        </p:txBody>
      </p:sp>
      <p:pic>
        <p:nvPicPr>
          <p:cNvPr id="7" name="Snagit_SNGOUT2113" descr="MIICA coastal graphic showing yellow highlights.">
            <a:extLst>
              <a:ext uri="{FF2B5EF4-FFF2-40B4-BE49-F238E27FC236}">
                <a16:creationId xmlns:a16="http://schemas.microsoft.com/office/drawing/2014/main" id="{65D901BE-66FB-4A5A-BE2A-FC6D51A6E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760" y="-7953"/>
            <a:ext cx="6873240" cy="6858000"/>
          </a:xfrm>
          <a:prstGeom prst="rect">
            <a:avLst/>
          </a:prstGeom>
        </p:spPr>
      </p:pic>
    </p:spTree>
    <p:extLst>
      <p:ext uri="{BB962C8B-B14F-4D97-AF65-F5344CB8AC3E}">
        <p14:creationId xmlns:p14="http://schemas.microsoft.com/office/powerpoint/2010/main" val="319629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D0E1-2071-4EBA-9F20-595349E2A7DD}"/>
              </a:ext>
            </a:extLst>
          </p:cNvPr>
          <p:cNvSpPr>
            <a:spLocks noGrp="1"/>
          </p:cNvSpPr>
          <p:nvPr>
            <p:ph type="title"/>
          </p:nvPr>
        </p:nvSpPr>
        <p:spPr>
          <a:xfrm>
            <a:off x="0" y="0"/>
            <a:ext cx="12192000" cy="957529"/>
          </a:xfrm>
        </p:spPr>
        <p:txBody>
          <a:bodyPr/>
          <a:lstStyle/>
          <a:p>
            <a:pPr algn="l"/>
            <a:r>
              <a:rPr lang="en-US" dirty="0"/>
              <a:t>    MIICA Examples</a:t>
            </a:r>
          </a:p>
        </p:txBody>
      </p:sp>
      <p:sp>
        <p:nvSpPr>
          <p:cNvPr id="8" name="TextBox 7">
            <a:extLst>
              <a:ext uri="{FF2B5EF4-FFF2-40B4-BE49-F238E27FC236}">
                <a16:creationId xmlns:a16="http://schemas.microsoft.com/office/drawing/2014/main" id="{0E9D31D9-BB5F-45C5-ADD6-150C77650F91}"/>
              </a:ext>
            </a:extLst>
          </p:cNvPr>
          <p:cNvSpPr txBox="1"/>
          <p:nvPr/>
        </p:nvSpPr>
        <p:spPr>
          <a:xfrm>
            <a:off x="349864" y="1526650"/>
            <a:ext cx="4436828" cy="3416320"/>
          </a:xfrm>
          <a:prstGeom prst="rect">
            <a:avLst/>
          </a:prstGeom>
          <a:noFill/>
        </p:spPr>
        <p:txBody>
          <a:bodyPr wrap="square" rtlCol="0">
            <a:spAutoFit/>
          </a:bodyPr>
          <a:lstStyle/>
          <a:p>
            <a:r>
              <a:rPr lang="en-US" dirty="0"/>
              <a:t>MIICA 2019 – 2020 (early and late season) produced from the 50</a:t>
            </a:r>
            <a:r>
              <a:rPr lang="en-US" baseline="30000" dirty="0"/>
              <a:t>th</a:t>
            </a:r>
            <a:r>
              <a:rPr lang="en-US" dirty="0"/>
              <a:t> percentile composite</a:t>
            </a:r>
          </a:p>
          <a:p>
            <a:endParaRPr lang="en-US" dirty="0"/>
          </a:p>
          <a:p>
            <a:r>
              <a:rPr lang="en-US" dirty="0"/>
              <a:t>This demonstrates how difficult it can be to tease out real or more permanent change from change that is either seasonal or due to temporary wet or dry conditions</a:t>
            </a:r>
          </a:p>
          <a:p>
            <a:endParaRPr lang="en-US" dirty="0"/>
          </a:p>
          <a:p>
            <a:r>
              <a:rPr lang="en-US" dirty="0"/>
              <a:t>Analysts use their skills of image interpretation along with corresponding imagery and change products to help sort through the noise</a:t>
            </a:r>
          </a:p>
        </p:txBody>
      </p:sp>
      <p:pic>
        <p:nvPicPr>
          <p:cNvPr id="5" name="Snagit_SNGOUT2132" descr="MIICA early and late season highlights combined into graphic">
            <a:extLst>
              <a:ext uri="{FF2B5EF4-FFF2-40B4-BE49-F238E27FC236}">
                <a16:creationId xmlns:a16="http://schemas.microsoft.com/office/drawing/2014/main" id="{C1D68393-D6FA-4DE6-AF81-3F80DA8A4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760" y="-7951"/>
            <a:ext cx="6873240" cy="6858000"/>
          </a:xfrm>
          <a:prstGeom prst="rect">
            <a:avLst/>
          </a:prstGeom>
        </p:spPr>
      </p:pic>
    </p:spTree>
    <p:extLst>
      <p:ext uri="{BB962C8B-B14F-4D97-AF65-F5344CB8AC3E}">
        <p14:creationId xmlns:p14="http://schemas.microsoft.com/office/powerpoint/2010/main" val="291061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D0E1-2071-4EBA-9F20-595349E2A7DD}"/>
              </a:ext>
            </a:extLst>
          </p:cNvPr>
          <p:cNvSpPr>
            <a:spLocks noGrp="1"/>
          </p:cNvSpPr>
          <p:nvPr>
            <p:ph type="title"/>
          </p:nvPr>
        </p:nvSpPr>
        <p:spPr>
          <a:xfrm>
            <a:off x="0" y="0"/>
            <a:ext cx="12192000" cy="957529"/>
          </a:xfrm>
        </p:spPr>
        <p:txBody>
          <a:bodyPr/>
          <a:lstStyle/>
          <a:p>
            <a:pPr algn="l"/>
            <a:r>
              <a:rPr lang="en-US" dirty="0"/>
              <a:t>    MIICA Examples</a:t>
            </a:r>
          </a:p>
        </p:txBody>
      </p:sp>
      <p:pic>
        <p:nvPicPr>
          <p:cNvPr id="8" name="Snagit_SNGOUT2100" descr="Graphic showing a box over the satellite image of what is going to be highlighted.">
            <a:extLst>
              <a:ext uri="{FF2B5EF4-FFF2-40B4-BE49-F238E27FC236}">
                <a16:creationId xmlns:a16="http://schemas.microsoft.com/office/drawing/2014/main" id="{6A224238-A4F5-4903-83C7-562D52F8E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760" y="0"/>
            <a:ext cx="6873240" cy="6858000"/>
          </a:xfrm>
          <a:prstGeom prst="rect">
            <a:avLst/>
          </a:prstGeom>
        </p:spPr>
      </p:pic>
      <p:sp>
        <p:nvSpPr>
          <p:cNvPr id="5" name="Rectangle 4" descr="Box showing the zoom area">
            <a:extLst>
              <a:ext uri="{FF2B5EF4-FFF2-40B4-BE49-F238E27FC236}">
                <a16:creationId xmlns:a16="http://schemas.microsoft.com/office/drawing/2014/main" id="{2BBB8AF7-7DBC-47DB-94E4-B2E57BE062B4}"/>
              </a:ext>
            </a:extLst>
          </p:cNvPr>
          <p:cNvSpPr/>
          <p:nvPr/>
        </p:nvSpPr>
        <p:spPr>
          <a:xfrm>
            <a:off x="6297433" y="310101"/>
            <a:ext cx="1630018" cy="150279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20C8FF5-CCD2-4099-899D-AE3884D23CF6}"/>
              </a:ext>
            </a:extLst>
          </p:cNvPr>
          <p:cNvSpPr txBox="1"/>
          <p:nvPr/>
        </p:nvSpPr>
        <p:spPr>
          <a:xfrm>
            <a:off x="349864" y="1526650"/>
            <a:ext cx="4436828" cy="923330"/>
          </a:xfrm>
          <a:prstGeom prst="rect">
            <a:avLst/>
          </a:prstGeom>
          <a:noFill/>
        </p:spPr>
        <p:txBody>
          <a:bodyPr wrap="square" rtlCol="0">
            <a:spAutoFit/>
          </a:bodyPr>
          <a:lstStyle/>
          <a:p>
            <a:r>
              <a:rPr lang="en-US" dirty="0"/>
              <a:t>50</a:t>
            </a:r>
            <a:r>
              <a:rPr lang="en-US" baseline="30000" dirty="0"/>
              <a:t>th</a:t>
            </a:r>
            <a:r>
              <a:rPr lang="en-US" dirty="0"/>
              <a:t> percentile composite 2020 (late season)</a:t>
            </a:r>
          </a:p>
          <a:p>
            <a:endParaRPr lang="en-US" dirty="0"/>
          </a:p>
          <a:p>
            <a:r>
              <a:rPr lang="en-US" dirty="0"/>
              <a:t>For a more specific example let’s zoom in</a:t>
            </a:r>
          </a:p>
        </p:txBody>
      </p:sp>
    </p:spTree>
    <p:extLst>
      <p:ext uri="{BB962C8B-B14F-4D97-AF65-F5344CB8AC3E}">
        <p14:creationId xmlns:p14="http://schemas.microsoft.com/office/powerpoint/2010/main" val="362716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nagit_SNGOUT2097" descr="satellite graphic of zoomed in area for MIICA examples.">
            <a:extLst>
              <a:ext uri="{FF2B5EF4-FFF2-40B4-BE49-F238E27FC236}">
                <a16:creationId xmlns:a16="http://schemas.microsoft.com/office/drawing/2014/main" id="{E8ED0654-E370-4D51-B361-4B278E861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1216" y="0"/>
            <a:ext cx="6880784" cy="6858000"/>
          </a:xfrm>
          <a:prstGeom prst="rect">
            <a:avLst/>
          </a:prstGeom>
        </p:spPr>
      </p:pic>
      <p:sp>
        <p:nvSpPr>
          <p:cNvPr id="8" name="Title 1">
            <a:extLst>
              <a:ext uri="{FF2B5EF4-FFF2-40B4-BE49-F238E27FC236}">
                <a16:creationId xmlns:a16="http://schemas.microsoft.com/office/drawing/2014/main" id="{E901477F-D8B6-482D-AA4D-85763C7AAD7D}"/>
              </a:ext>
            </a:extLst>
          </p:cNvPr>
          <p:cNvSpPr txBox="1">
            <a:spLocks noGrp="1"/>
          </p:cNvSpPr>
          <p:nvPr>
            <p:ph type="title" idx="4294967295"/>
          </p:nvPr>
        </p:nvSpPr>
        <p:spPr>
          <a:xfrm>
            <a:off x="0" y="0"/>
            <a:ext cx="12192000" cy="9575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50" normalizeH="0" baseline="0" noProof="0" dirty="0">
                <a:ln>
                  <a:noFill/>
                </a:ln>
                <a:solidFill>
                  <a:schemeClr val="tx1">
                    <a:lumMod val="75000"/>
                    <a:lumOff val="25000"/>
                  </a:schemeClr>
                </a:solidFill>
                <a:effectLst/>
                <a:uLnTx/>
                <a:uFillTx/>
                <a:latin typeface="+mj-lt"/>
                <a:ea typeface="+mj-ea"/>
                <a:cs typeface="+mj-cs"/>
              </a:rPr>
              <a:t>    MIICA Examples</a:t>
            </a:r>
          </a:p>
        </p:txBody>
      </p:sp>
      <p:sp>
        <p:nvSpPr>
          <p:cNvPr id="10" name="TextBox 9">
            <a:extLst>
              <a:ext uri="{FF2B5EF4-FFF2-40B4-BE49-F238E27FC236}">
                <a16:creationId xmlns:a16="http://schemas.microsoft.com/office/drawing/2014/main" id="{FF780041-02E1-4698-932A-059F78DF4A77}"/>
              </a:ext>
            </a:extLst>
          </p:cNvPr>
          <p:cNvSpPr txBox="1"/>
          <p:nvPr/>
        </p:nvSpPr>
        <p:spPr>
          <a:xfrm>
            <a:off x="349864" y="1526650"/>
            <a:ext cx="4635604" cy="369332"/>
          </a:xfrm>
          <a:prstGeom prst="rect">
            <a:avLst/>
          </a:prstGeom>
          <a:noFill/>
        </p:spPr>
        <p:txBody>
          <a:bodyPr wrap="square" rtlCol="0">
            <a:spAutoFit/>
          </a:bodyPr>
          <a:lstStyle/>
          <a:p>
            <a:r>
              <a:rPr lang="en-US" dirty="0"/>
              <a:t>50</a:t>
            </a:r>
            <a:r>
              <a:rPr lang="en-US" baseline="30000" dirty="0"/>
              <a:t>th</a:t>
            </a:r>
            <a:r>
              <a:rPr lang="en-US" dirty="0"/>
              <a:t> percentile composite 2019 (early season)</a:t>
            </a:r>
          </a:p>
        </p:txBody>
      </p:sp>
    </p:spTree>
    <p:extLst>
      <p:ext uri="{BB962C8B-B14F-4D97-AF65-F5344CB8AC3E}">
        <p14:creationId xmlns:p14="http://schemas.microsoft.com/office/powerpoint/2010/main" val="220960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2DA1AC7-B239-4B22-A0EF-724C1F171741}"/>
              </a:ext>
            </a:extLst>
          </p:cNvPr>
          <p:cNvSpPr>
            <a:spLocks noGrp="1"/>
          </p:cNvSpPr>
          <p:nvPr>
            <p:ph type="title"/>
          </p:nvPr>
        </p:nvSpPr>
        <p:spPr>
          <a:xfrm>
            <a:off x="0" y="0"/>
            <a:ext cx="12192000" cy="957529"/>
          </a:xfrm>
        </p:spPr>
        <p:txBody>
          <a:bodyPr/>
          <a:lstStyle/>
          <a:p>
            <a:pPr algn="l"/>
            <a:r>
              <a:rPr lang="en-US" dirty="0"/>
              <a:t>    MIICA Examples</a:t>
            </a:r>
          </a:p>
        </p:txBody>
      </p:sp>
      <p:sp>
        <p:nvSpPr>
          <p:cNvPr id="3" name="TextBox 2">
            <a:extLst>
              <a:ext uri="{FF2B5EF4-FFF2-40B4-BE49-F238E27FC236}">
                <a16:creationId xmlns:a16="http://schemas.microsoft.com/office/drawing/2014/main" id="{D33C67AA-3F6F-463D-A858-4B66D24BD81C}"/>
              </a:ext>
            </a:extLst>
          </p:cNvPr>
          <p:cNvSpPr txBox="1"/>
          <p:nvPr/>
        </p:nvSpPr>
        <p:spPr>
          <a:xfrm>
            <a:off x="349864" y="1526650"/>
            <a:ext cx="4532243" cy="1754326"/>
          </a:xfrm>
          <a:prstGeom prst="rect">
            <a:avLst/>
          </a:prstGeom>
          <a:noFill/>
        </p:spPr>
        <p:txBody>
          <a:bodyPr wrap="square" rtlCol="0">
            <a:spAutoFit/>
          </a:bodyPr>
          <a:lstStyle/>
          <a:p>
            <a:r>
              <a:rPr lang="en-US" dirty="0"/>
              <a:t>50</a:t>
            </a:r>
            <a:r>
              <a:rPr lang="en-US" baseline="30000" dirty="0"/>
              <a:t>th</a:t>
            </a:r>
            <a:r>
              <a:rPr lang="en-US" dirty="0"/>
              <a:t> percentile composite 2020 early season composite</a:t>
            </a:r>
          </a:p>
          <a:p>
            <a:endParaRPr lang="en-US" dirty="0"/>
          </a:p>
          <a:p>
            <a:r>
              <a:rPr lang="en-US" dirty="0"/>
              <a:t>Notice the seasonal change in the SW portion of the image</a:t>
            </a:r>
          </a:p>
          <a:p>
            <a:endParaRPr lang="en-US" dirty="0"/>
          </a:p>
        </p:txBody>
      </p:sp>
      <p:pic>
        <p:nvPicPr>
          <p:cNvPr id="6" name="Snagit_SNGOUT2079" descr="Graphic of zoomed in area showing the early season of MIICA">
            <a:extLst>
              <a:ext uri="{FF2B5EF4-FFF2-40B4-BE49-F238E27FC236}">
                <a16:creationId xmlns:a16="http://schemas.microsoft.com/office/drawing/2014/main" id="{3D346110-7760-475A-8E1D-317F67AD6E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1216" y="0"/>
            <a:ext cx="6880784" cy="6858000"/>
          </a:xfrm>
          <a:prstGeom prst="rect">
            <a:avLst/>
          </a:prstGeom>
        </p:spPr>
      </p:pic>
    </p:spTree>
    <p:extLst>
      <p:ext uri="{BB962C8B-B14F-4D97-AF65-F5344CB8AC3E}">
        <p14:creationId xmlns:p14="http://schemas.microsoft.com/office/powerpoint/2010/main" val="362053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2DA1AC7-B239-4B22-A0EF-724C1F171741}"/>
              </a:ext>
            </a:extLst>
          </p:cNvPr>
          <p:cNvSpPr>
            <a:spLocks noGrp="1"/>
          </p:cNvSpPr>
          <p:nvPr>
            <p:ph type="title"/>
          </p:nvPr>
        </p:nvSpPr>
        <p:spPr>
          <a:xfrm>
            <a:off x="0" y="0"/>
            <a:ext cx="12192000" cy="957529"/>
          </a:xfrm>
        </p:spPr>
        <p:txBody>
          <a:bodyPr/>
          <a:lstStyle/>
          <a:p>
            <a:pPr algn="l"/>
            <a:r>
              <a:rPr lang="en-US" dirty="0"/>
              <a:t>    MIICA Examples</a:t>
            </a:r>
          </a:p>
        </p:txBody>
      </p:sp>
      <p:sp>
        <p:nvSpPr>
          <p:cNvPr id="3" name="TextBox 2">
            <a:extLst>
              <a:ext uri="{FF2B5EF4-FFF2-40B4-BE49-F238E27FC236}">
                <a16:creationId xmlns:a16="http://schemas.microsoft.com/office/drawing/2014/main" id="{D33C67AA-3F6F-463D-A858-4B66D24BD81C}"/>
              </a:ext>
            </a:extLst>
          </p:cNvPr>
          <p:cNvSpPr txBox="1"/>
          <p:nvPr/>
        </p:nvSpPr>
        <p:spPr>
          <a:xfrm>
            <a:off x="349864" y="1526650"/>
            <a:ext cx="4532243" cy="646331"/>
          </a:xfrm>
          <a:prstGeom prst="rect">
            <a:avLst/>
          </a:prstGeom>
          <a:noFill/>
        </p:spPr>
        <p:txBody>
          <a:bodyPr wrap="square" rtlCol="0">
            <a:spAutoFit/>
          </a:bodyPr>
          <a:lstStyle/>
          <a:p>
            <a:r>
              <a:rPr lang="en-US" dirty="0"/>
              <a:t>MIICA 2020 for early and late seasons</a:t>
            </a:r>
          </a:p>
          <a:p>
            <a:endParaRPr lang="en-US" dirty="0"/>
          </a:p>
        </p:txBody>
      </p:sp>
      <p:pic>
        <p:nvPicPr>
          <p:cNvPr id="5" name="Snagit_SNGOUT2092" descr="Graphic showing zoomed in area of MIICA 2020">
            <a:extLst>
              <a:ext uri="{FF2B5EF4-FFF2-40B4-BE49-F238E27FC236}">
                <a16:creationId xmlns:a16="http://schemas.microsoft.com/office/drawing/2014/main" id="{064E70B5-54D3-4E2A-9CF0-C08544A17E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1216" y="0"/>
            <a:ext cx="6880784" cy="6858000"/>
          </a:xfrm>
          <a:prstGeom prst="rect">
            <a:avLst/>
          </a:prstGeom>
        </p:spPr>
      </p:pic>
    </p:spTree>
    <p:extLst>
      <p:ext uri="{BB962C8B-B14F-4D97-AF65-F5344CB8AC3E}">
        <p14:creationId xmlns:p14="http://schemas.microsoft.com/office/powerpoint/2010/main" val="204251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2DA1AC7-B239-4B22-A0EF-724C1F171741}"/>
              </a:ext>
            </a:extLst>
          </p:cNvPr>
          <p:cNvSpPr>
            <a:spLocks noGrp="1"/>
          </p:cNvSpPr>
          <p:nvPr>
            <p:ph type="title"/>
          </p:nvPr>
        </p:nvSpPr>
        <p:spPr>
          <a:xfrm>
            <a:off x="0" y="0"/>
            <a:ext cx="12192000" cy="957529"/>
          </a:xfrm>
        </p:spPr>
        <p:txBody>
          <a:bodyPr/>
          <a:lstStyle/>
          <a:p>
            <a:pPr algn="l"/>
            <a:r>
              <a:rPr lang="en-US" dirty="0"/>
              <a:t>  Percentile MIICA</a:t>
            </a:r>
          </a:p>
        </p:txBody>
      </p:sp>
      <p:sp>
        <p:nvSpPr>
          <p:cNvPr id="3" name="TextBox 2">
            <a:extLst>
              <a:ext uri="{FF2B5EF4-FFF2-40B4-BE49-F238E27FC236}">
                <a16:creationId xmlns:a16="http://schemas.microsoft.com/office/drawing/2014/main" id="{D33C67AA-3F6F-463D-A858-4B66D24BD81C}"/>
              </a:ext>
            </a:extLst>
          </p:cNvPr>
          <p:cNvSpPr txBox="1"/>
          <p:nvPr/>
        </p:nvSpPr>
        <p:spPr>
          <a:xfrm>
            <a:off x="349864" y="1526650"/>
            <a:ext cx="4532243" cy="3970318"/>
          </a:xfrm>
          <a:prstGeom prst="rect">
            <a:avLst/>
          </a:prstGeom>
          <a:noFill/>
        </p:spPr>
        <p:txBody>
          <a:bodyPr wrap="square" rtlCol="0">
            <a:spAutoFit/>
          </a:bodyPr>
          <a:lstStyle/>
          <a:p>
            <a:r>
              <a:rPr lang="en-US" dirty="0"/>
              <a:t>The percentile MIICA product distills all individual MIICA products (12 total) into a single product by analyzing combinations data and assigning a value according to the number of times a pixel is identified as changed  </a:t>
            </a:r>
          </a:p>
          <a:p>
            <a:endParaRPr lang="en-US" dirty="0"/>
          </a:p>
          <a:p>
            <a:r>
              <a:rPr lang="en-US" dirty="0"/>
              <a:t>Provides a scale of values 1-10 with 10 being the most likely change value.  This gives the analyst the ability to adjust the cutoff to what’s perceived as real change</a:t>
            </a:r>
          </a:p>
          <a:p>
            <a:endParaRPr lang="en-US" dirty="0"/>
          </a:p>
          <a:p>
            <a:r>
              <a:rPr lang="en-US" dirty="0"/>
              <a:t>Here everything with a value of 5 or greater is displayed</a:t>
            </a:r>
          </a:p>
          <a:p>
            <a:endParaRPr lang="en-US" dirty="0"/>
          </a:p>
        </p:txBody>
      </p:sp>
      <p:pic>
        <p:nvPicPr>
          <p:cNvPr id="6" name="Snagit_SNGOUT2116" descr="Graphic showing zoomed in area of combined information">
            <a:extLst>
              <a:ext uri="{FF2B5EF4-FFF2-40B4-BE49-F238E27FC236}">
                <a16:creationId xmlns:a16="http://schemas.microsoft.com/office/drawing/2014/main" id="{D7C9209D-72CD-4ADF-9305-657B0A106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1216" y="0"/>
            <a:ext cx="6880784" cy="6858000"/>
          </a:xfrm>
          <a:prstGeom prst="rect">
            <a:avLst/>
          </a:prstGeom>
        </p:spPr>
      </p:pic>
    </p:spTree>
    <p:extLst>
      <p:ext uri="{BB962C8B-B14F-4D97-AF65-F5344CB8AC3E}">
        <p14:creationId xmlns:p14="http://schemas.microsoft.com/office/powerpoint/2010/main" val="286803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F42D410-C558-4757-A73A-F8309F86DD41}"/>
              </a:ext>
            </a:extLst>
          </p:cNvPr>
          <p:cNvSpPr>
            <a:spLocks noGrp="1"/>
          </p:cNvSpPr>
          <p:nvPr>
            <p:ph type="title"/>
          </p:nvPr>
        </p:nvSpPr>
        <p:spPr>
          <a:xfrm>
            <a:off x="0" y="0"/>
            <a:ext cx="12192000" cy="957529"/>
          </a:xfrm>
        </p:spPr>
        <p:txBody>
          <a:bodyPr/>
          <a:lstStyle/>
          <a:p>
            <a:pPr algn="l"/>
            <a:r>
              <a:rPr lang="en-US" dirty="0"/>
              <a:t>  Percentile MIICA</a:t>
            </a:r>
          </a:p>
        </p:txBody>
      </p:sp>
      <p:sp>
        <p:nvSpPr>
          <p:cNvPr id="9" name="TextBox 8">
            <a:extLst>
              <a:ext uri="{FF2B5EF4-FFF2-40B4-BE49-F238E27FC236}">
                <a16:creationId xmlns:a16="http://schemas.microsoft.com/office/drawing/2014/main" id="{51FDAC54-380B-478F-AE52-5D4EFB9BEF40}"/>
              </a:ext>
            </a:extLst>
          </p:cNvPr>
          <p:cNvSpPr txBox="1"/>
          <p:nvPr/>
        </p:nvSpPr>
        <p:spPr>
          <a:xfrm>
            <a:off x="349864" y="1526650"/>
            <a:ext cx="4532243" cy="2308324"/>
          </a:xfrm>
          <a:prstGeom prst="rect">
            <a:avLst/>
          </a:prstGeom>
          <a:noFill/>
        </p:spPr>
        <p:txBody>
          <a:bodyPr wrap="square" rtlCol="0">
            <a:spAutoFit/>
          </a:bodyPr>
          <a:lstStyle/>
          <a:p>
            <a:r>
              <a:rPr lang="en-US" dirty="0"/>
              <a:t>This is the final mapped disturbance after analysts edits.  There is a high correlation between the final output and pMIICA product</a:t>
            </a:r>
          </a:p>
          <a:p>
            <a:endParaRPr lang="en-US" dirty="0"/>
          </a:p>
          <a:p>
            <a:r>
              <a:rPr lang="en-US" dirty="0"/>
              <a:t>In areas of disagreement with pMIICA the analysts visually identified change that wasn’t captured or used another data set to identify it (preponderance of evidence) </a:t>
            </a:r>
          </a:p>
        </p:txBody>
      </p:sp>
      <p:pic>
        <p:nvPicPr>
          <p:cNvPr id="8" name="Snagit_SNGOUT2098" descr="Graphic showing disturbance of zoomed in area.">
            <a:extLst>
              <a:ext uri="{FF2B5EF4-FFF2-40B4-BE49-F238E27FC236}">
                <a16:creationId xmlns:a16="http://schemas.microsoft.com/office/drawing/2014/main" id="{5868B81E-B0D9-4342-9E57-B1CF82F36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760" y="0"/>
            <a:ext cx="6873240" cy="6858000"/>
          </a:xfrm>
          <a:prstGeom prst="rect">
            <a:avLst/>
          </a:prstGeom>
        </p:spPr>
      </p:pic>
    </p:spTree>
    <p:extLst>
      <p:ext uri="{BB962C8B-B14F-4D97-AF65-F5344CB8AC3E}">
        <p14:creationId xmlns:p14="http://schemas.microsoft.com/office/powerpoint/2010/main" val="48108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D527-CE8A-4137-BC70-06579019D718}"/>
              </a:ext>
            </a:extLst>
          </p:cNvPr>
          <p:cNvSpPr>
            <a:spLocks noGrp="1"/>
          </p:cNvSpPr>
          <p:nvPr>
            <p:ph type="title"/>
          </p:nvPr>
        </p:nvSpPr>
        <p:spPr/>
        <p:txBody>
          <a:bodyPr>
            <a:normAutofit fontScale="90000"/>
          </a:bodyPr>
          <a:lstStyle/>
          <a:p>
            <a:r>
              <a:rPr lang="en-US" sz="4800" b="0" u="none" strike="noStrike" kern="1200" dirty="0">
                <a:solidFill>
                  <a:schemeClr val="tx1"/>
                </a:solidFill>
                <a:effectLst/>
              </a:rPr>
              <a:t>Spatially Adaptive Filter for Error Reduction (SAFER)</a:t>
            </a:r>
            <a:r>
              <a:rPr lang="en-US" sz="4800" b="0" kern="1200" dirty="0">
                <a:solidFill>
                  <a:schemeClr val="tx1"/>
                </a:solidFill>
                <a:effectLst/>
              </a:rPr>
              <a:t>​</a:t>
            </a:r>
            <a:endParaRPr lang="en-US" dirty="0"/>
          </a:p>
        </p:txBody>
      </p:sp>
      <p:sp>
        <p:nvSpPr>
          <p:cNvPr id="3" name="Content Placeholder 2">
            <a:extLst>
              <a:ext uri="{FF2B5EF4-FFF2-40B4-BE49-F238E27FC236}">
                <a16:creationId xmlns:a16="http://schemas.microsoft.com/office/drawing/2014/main" id="{3ED247AF-0ABC-42D0-A59E-56CF8F6B86D7}"/>
              </a:ext>
            </a:extLst>
          </p:cNvPr>
          <p:cNvSpPr>
            <a:spLocks noGrp="1"/>
          </p:cNvSpPr>
          <p:nvPr>
            <p:ph idx="1"/>
          </p:nvPr>
        </p:nvSpPr>
        <p:spPr>
          <a:xfrm>
            <a:off x="201930" y="1349360"/>
            <a:ext cx="5045931" cy="1482457"/>
          </a:xfrm>
        </p:spPr>
        <p:txBody>
          <a:bodyPr>
            <a:normAutofit fontScale="92500" lnSpcReduction="10000"/>
          </a:bodyPr>
          <a:lstStyle/>
          <a:p>
            <a:r>
              <a:rPr lang="en-US" dirty="0"/>
              <a:t>Developed by the LANDFIRE research team</a:t>
            </a:r>
          </a:p>
          <a:p>
            <a:r>
              <a:rPr lang="en-US" dirty="0"/>
              <a:t>Uses spatial context, statistical evaluation, and random forest modeling to target disturbances</a:t>
            </a:r>
          </a:p>
          <a:p>
            <a:r>
              <a:rPr lang="en-US" dirty="0"/>
              <a:t>Algorithm details coming in the next presentation</a:t>
            </a:r>
          </a:p>
          <a:p>
            <a:endParaRPr lang="en-US" dirty="0"/>
          </a:p>
        </p:txBody>
      </p:sp>
      <p:pic>
        <p:nvPicPr>
          <p:cNvPr id="4" name="Picture 3" descr="LANDFIRE logo">
            <a:extLst>
              <a:ext uri="{FF2B5EF4-FFF2-40B4-BE49-F238E27FC236}">
                <a16:creationId xmlns:a16="http://schemas.microsoft.com/office/drawing/2014/main" id="{F2DFB84A-9683-4C87-8CEA-FBFE846DC3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6236" y="6020513"/>
            <a:ext cx="1109869" cy="550884"/>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3B9C2840-AB86-4414-9E8A-985993697A27}"/>
              </a:ext>
            </a:extLst>
          </p:cNvPr>
          <p:cNvPicPr>
            <a:picLocks noChangeAspect="1"/>
          </p:cNvPicPr>
          <p:nvPr/>
        </p:nvPicPr>
        <p:blipFill rotWithShape="1">
          <a:blip r:embed="rId4">
            <a:extLst>
              <a:ext uri="{28A0092B-C50C-407E-A947-70E740481C1C}">
                <a14:useLocalDpi xmlns:a14="http://schemas.microsoft.com/office/drawing/2010/main" val="0"/>
              </a:ext>
            </a:extLst>
          </a:blip>
          <a:srcRect b="9876"/>
          <a:stretch/>
        </p:blipFill>
        <p:spPr>
          <a:xfrm>
            <a:off x="5785071" y="1626738"/>
            <a:ext cx="5851070" cy="388190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17377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92C53DF-D288-4ABC-ACB6-9FC66F972B10}"/>
              </a:ext>
            </a:extLst>
          </p:cNvPr>
          <p:cNvSpPr txBox="1">
            <a:spLocks noGrp="1"/>
          </p:cNvSpPr>
          <p:nvPr>
            <p:ph type="title" idx="4294967295"/>
          </p:nvPr>
        </p:nvSpPr>
        <p:spPr>
          <a:xfrm>
            <a:off x="2726977" y="113291"/>
            <a:ext cx="6160725" cy="913007"/>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dirty="0">
                <a:ln>
                  <a:noFill/>
                </a:ln>
                <a:solidFill>
                  <a:schemeClr val="tx1"/>
                </a:solidFill>
                <a:effectLst/>
                <a:uLnTx/>
                <a:uFillTx/>
                <a:latin typeface="+mn-lt"/>
                <a:ea typeface="+mn-ea"/>
                <a:cs typeface="+mn-cs"/>
              </a:rPr>
              <a:t>LANDFIRE at a Glance</a:t>
            </a:r>
          </a:p>
        </p:txBody>
      </p:sp>
      <p:pic>
        <p:nvPicPr>
          <p:cNvPr id="5" name="Picture 4" descr="LANDFIRE Venn diagram showing how land and fire work together to be LANDFIRE">
            <a:extLst>
              <a:ext uri="{FF2B5EF4-FFF2-40B4-BE49-F238E27FC236}">
                <a16:creationId xmlns:a16="http://schemas.microsoft.com/office/drawing/2014/main" id="{A522D440-B6C0-4E54-ACB5-F1F76E6AFECC}"/>
              </a:ext>
            </a:extLst>
          </p:cNvPr>
          <p:cNvPicPr>
            <a:picLocks noChangeAspect="1"/>
          </p:cNvPicPr>
          <p:nvPr/>
        </p:nvPicPr>
        <p:blipFill>
          <a:blip r:embed="rId3"/>
          <a:stretch>
            <a:fillRect/>
          </a:stretch>
        </p:blipFill>
        <p:spPr>
          <a:xfrm>
            <a:off x="629752" y="1298493"/>
            <a:ext cx="6493683" cy="3447678"/>
          </a:xfrm>
          <a:prstGeom prst="rect">
            <a:avLst/>
          </a:prstGeom>
        </p:spPr>
      </p:pic>
      <p:sp>
        <p:nvSpPr>
          <p:cNvPr id="12" name="TextBox 11">
            <a:extLst>
              <a:ext uri="{FF2B5EF4-FFF2-40B4-BE49-F238E27FC236}">
                <a16:creationId xmlns:a16="http://schemas.microsoft.com/office/drawing/2014/main" id="{1A73B74E-98F5-4E4D-B075-EC4BF631E213}"/>
              </a:ext>
            </a:extLst>
          </p:cNvPr>
          <p:cNvSpPr txBox="1"/>
          <p:nvPr/>
        </p:nvSpPr>
        <p:spPr>
          <a:xfrm>
            <a:off x="7955873" y="1875276"/>
            <a:ext cx="3700587" cy="1569660"/>
          </a:xfrm>
          <a:prstGeom prst="rect">
            <a:avLst/>
          </a:prstGeom>
          <a:noFill/>
        </p:spPr>
        <p:txBody>
          <a:bodyPr wrap="square" rtlCol="0">
            <a:spAutoFit/>
          </a:bodyPr>
          <a:lstStyle/>
          <a:p>
            <a:endParaRPr lang="en-US" sz="1600" dirty="0"/>
          </a:p>
          <a:p>
            <a:r>
              <a:rPr lang="en-US" sz="1600" dirty="0"/>
              <a:t>Strategic and planning purposes</a:t>
            </a:r>
          </a:p>
          <a:p>
            <a:endParaRPr lang="en-US" sz="1600" dirty="0"/>
          </a:p>
          <a:p>
            <a:r>
              <a:rPr lang="en-US" sz="1600" dirty="0"/>
              <a:t>All-lands: CONUS, AK, HI, PR and other Insular Areas</a:t>
            </a:r>
          </a:p>
          <a:p>
            <a:endParaRPr lang="en-US" sz="1600" dirty="0"/>
          </a:p>
        </p:txBody>
      </p:sp>
      <p:grpSp>
        <p:nvGrpSpPr>
          <p:cNvPr id="11" name="Group 10" descr="partner logos">
            <a:extLst>
              <a:ext uri="{FF2B5EF4-FFF2-40B4-BE49-F238E27FC236}">
                <a16:creationId xmlns:a16="http://schemas.microsoft.com/office/drawing/2014/main" id="{7DE75963-C7D1-49CE-9C2C-2BB6410A29F5}"/>
              </a:ext>
            </a:extLst>
          </p:cNvPr>
          <p:cNvGrpSpPr/>
          <p:nvPr/>
        </p:nvGrpSpPr>
        <p:grpSpPr>
          <a:xfrm>
            <a:off x="2002593" y="5093304"/>
            <a:ext cx="8186813" cy="1003689"/>
            <a:chOff x="598806" y="4800600"/>
            <a:chExt cx="7671491" cy="940510"/>
          </a:xfrm>
        </p:grpSpPr>
        <p:pic>
          <p:nvPicPr>
            <p:cNvPr id="13" name="Picture 12">
              <a:extLst>
                <a:ext uri="{FF2B5EF4-FFF2-40B4-BE49-F238E27FC236}">
                  <a16:creationId xmlns:a16="http://schemas.microsoft.com/office/drawing/2014/main" id="{C0801ABC-C699-4B6E-AD50-BA8C0ED89C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35805" y="4992245"/>
              <a:ext cx="1496870" cy="557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C94053E7-BD2B-4E6B-A0C4-F1C79BAB61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806" y="4800600"/>
              <a:ext cx="940510" cy="940510"/>
            </a:xfrm>
            <a:prstGeom prst="rect">
              <a:avLst/>
            </a:prstGeom>
          </p:spPr>
        </p:pic>
        <p:pic>
          <p:nvPicPr>
            <p:cNvPr id="17" name="Picture 16">
              <a:extLst>
                <a:ext uri="{FF2B5EF4-FFF2-40B4-BE49-F238E27FC236}">
                  <a16:creationId xmlns:a16="http://schemas.microsoft.com/office/drawing/2014/main" id="{3FE73C54-F046-4E42-96C6-D7304C4C05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5447" y="4800600"/>
              <a:ext cx="844227" cy="940510"/>
            </a:xfrm>
            <a:prstGeom prst="rect">
              <a:avLst/>
            </a:prstGeom>
          </p:spPr>
        </p:pic>
        <p:pic>
          <p:nvPicPr>
            <p:cNvPr id="18" name="Picture 17">
              <a:extLst>
                <a:ext uri="{FF2B5EF4-FFF2-40B4-BE49-F238E27FC236}">
                  <a16:creationId xmlns:a16="http://schemas.microsoft.com/office/drawing/2014/main" id="{4FBE0853-342E-4CB5-9907-B4B6DE6653E4}"/>
                </a:ext>
              </a:extLst>
            </p:cNvPr>
            <p:cNvPicPr>
              <a:picLocks noChangeAspect="1"/>
            </p:cNvPicPr>
            <p:nvPr/>
          </p:nvPicPr>
          <p:blipFill>
            <a:blip r:embed="rId7"/>
            <a:stretch>
              <a:fillRect/>
            </a:stretch>
          </p:blipFill>
          <p:spPr>
            <a:xfrm>
              <a:off x="4408806" y="4828718"/>
              <a:ext cx="1768548" cy="884274"/>
            </a:xfrm>
            <a:prstGeom prst="rect">
              <a:avLst/>
            </a:prstGeom>
          </p:spPr>
        </p:pic>
        <p:pic>
          <p:nvPicPr>
            <p:cNvPr id="19" name="Picture 18">
              <a:extLst>
                <a:ext uri="{FF2B5EF4-FFF2-40B4-BE49-F238E27FC236}">
                  <a16:creationId xmlns:a16="http://schemas.microsoft.com/office/drawing/2014/main" id="{D47F57B1-469E-49C0-AF8D-82B1A8D8E3C5}"/>
                </a:ext>
              </a:extLst>
            </p:cNvPr>
            <p:cNvPicPr>
              <a:picLocks noChangeAspect="1"/>
            </p:cNvPicPr>
            <p:nvPr/>
          </p:nvPicPr>
          <p:blipFill>
            <a:blip r:embed="rId8"/>
            <a:stretch>
              <a:fillRect/>
            </a:stretch>
          </p:blipFill>
          <p:spPr>
            <a:xfrm>
              <a:off x="6317982" y="4959316"/>
              <a:ext cx="1952315" cy="623079"/>
            </a:xfrm>
            <a:prstGeom prst="rect">
              <a:avLst/>
            </a:prstGeom>
          </p:spPr>
        </p:pic>
      </p:grpSp>
      <p:pic>
        <p:nvPicPr>
          <p:cNvPr id="20" name="Picture 19" descr="LANDFIRE logo">
            <a:extLst>
              <a:ext uri="{FF2B5EF4-FFF2-40B4-BE49-F238E27FC236}">
                <a16:creationId xmlns:a16="http://schemas.microsoft.com/office/drawing/2014/main" id="{CBFFACD8-5253-46E3-99E5-15FC4DC738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56236" y="6020513"/>
            <a:ext cx="1109869" cy="550884"/>
          </a:xfrm>
          <a:prstGeom prst="rect">
            <a:avLst/>
          </a:prstGeom>
        </p:spPr>
      </p:pic>
    </p:spTree>
    <p:extLst>
      <p:ext uri="{BB962C8B-B14F-4D97-AF65-F5344CB8AC3E}">
        <p14:creationId xmlns:p14="http://schemas.microsoft.com/office/powerpoint/2010/main" val="2019888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D0E1-2071-4EBA-9F20-595349E2A7DD}"/>
              </a:ext>
            </a:extLst>
          </p:cNvPr>
          <p:cNvSpPr>
            <a:spLocks noGrp="1"/>
          </p:cNvSpPr>
          <p:nvPr>
            <p:ph type="title"/>
          </p:nvPr>
        </p:nvSpPr>
        <p:spPr>
          <a:xfrm>
            <a:off x="0" y="0"/>
            <a:ext cx="11863346" cy="957529"/>
          </a:xfrm>
        </p:spPr>
        <p:txBody>
          <a:bodyPr/>
          <a:lstStyle/>
          <a:p>
            <a:pPr algn="r"/>
            <a:r>
              <a:rPr lang="en-US" dirty="0"/>
              <a:t>SAFER and pMIICA</a:t>
            </a:r>
          </a:p>
        </p:txBody>
      </p:sp>
      <p:pic>
        <p:nvPicPr>
          <p:cNvPr id="6" name="Snagit_SNGOUT2116" descr="Graphic of zoomed in area showing MIICA to SAFER">
            <a:extLst>
              <a:ext uri="{FF2B5EF4-FFF2-40B4-BE49-F238E27FC236}">
                <a16:creationId xmlns:a16="http://schemas.microsoft.com/office/drawing/2014/main" id="{E899954F-C5F3-4F42-B4C7-1180AA467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80784" cy="6858000"/>
          </a:xfrm>
          <a:prstGeom prst="rect">
            <a:avLst/>
          </a:prstGeom>
        </p:spPr>
      </p:pic>
      <p:sp>
        <p:nvSpPr>
          <p:cNvPr id="7" name="TextBox 6">
            <a:extLst>
              <a:ext uri="{FF2B5EF4-FFF2-40B4-BE49-F238E27FC236}">
                <a16:creationId xmlns:a16="http://schemas.microsoft.com/office/drawing/2014/main" id="{D847FAA6-D87A-4FE1-BA60-B24D825E6133}"/>
              </a:ext>
            </a:extLst>
          </p:cNvPr>
          <p:cNvSpPr txBox="1"/>
          <p:nvPr/>
        </p:nvSpPr>
        <p:spPr>
          <a:xfrm>
            <a:off x="7156174" y="1341984"/>
            <a:ext cx="4532243" cy="369332"/>
          </a:xfrm>
          <a:prstGeom prst="rect">
            <a:avLst/>
          </a:prstGeom>
          <a:noFill/>
        </p:spPr>
        <p:txBody>
          <a:bodyPr wrap="square" rtlCol="0">
            <a:spAutoFit/>
          </a:bodyPr>
          <a:lstStyle/>
          <a:p>
            <a:r>
              <a:rPr lang="en-US" dirty="0"/>
              <a:t>pMIICA</a:t>
            </a:r>
          </a:p>
        </p:txBody>
      </p:sp>
      <p:sp>
        <p:nvSpPr>
          <p:cNvPr id="8" name="TextBox 7">
            <a:extLst>
              <a:ext uri="{FF2B5EF4-FFF2-40B4-BE49-F238E27FC236}">
                <a16:creationId xmlns:a16="http://schemas.microsoft.com/office/drawing/2014/main" id="{EF0E2679-8C08-4F95-AC61-C88FCD03FCCE}"/>
              </a:ext>
            </a:extLst>
          </p:cNvPr>
          <p:cNvSpPr txBox="1"/>
          <p:nvPr/>
        </p:nvSpPr>
        <p:spPr>
          <a:xfrm>
            <a:off x="7156173" y="2035533"/>
            <a:ext cx="4532243" cy="646331"/>
          </a:xfrm>
          <a:prstGeom prst="rect">
            <a:avLst/>
          </a:prstGeom>
          <a:noFill/>
        </p:spPr>
        <p:txBody>
          <a:bodyPr wrap="square" rtlCol="0">
            <a:spAutoFit/>
          </a:bodyPr>
          <a:lstStyle/>
          <a:p>
            <a:r>
              <a:rPr lang="en-US" dirty="0"/>
              <a:t>Using the previous examples, we can compare </a:t>
            </a:r>
            <a:r>
              <a:rPr lang="en-US" dirty="0" err="1"/>
              <a:t>pMIICA</a:t>
            </a:r>
            <a:r>
              <a:rPr lang="en-US" dirty="0"/>
              <a:t> to SAFER</a:t>
            </a:r>
          </a:p>
        </p:txBody>
      </p:sp>
      <p:pic>
        <p:nvPicPr>
          <p:cNvPr id="9" name="Picture 8" descr="LANDFIRE logo">
            <a:extLst>
              <a:ext uri="{FF2B5EF4-FFF2-40B4-BE49-F238E27FC236}">
                <a16:creationId xmlns:a16="http://schemas.microsoft.com/office/drawing/2014/main" id="{83BB1DAA-211A-4B44-9A5A-B0514C5A69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6236" y="6020513"/>
            <a:ext cx="1109869" cy="550884"/>
          </a:xfrm>
          <a:prstGeom prst="rect">
            <a:avLst/>
          </a:prstGeom>
        </p:spPr>
      </p:pic>
    </p:spTree>
    <p:extLst>
      <p:ext uri="{BB962C8B-B14F-4D97-AF65-F5344CB8AC3E}">
        <p14:creationId xmlns:p14="http://schemas.microsoft.com/office/powerpoint/2010/main" val="414197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nagit_SNGOUT2098" descr="Graphic showing SAFER in the zoomed in area.">
            <a:extLst>
              <a:ext uri="{FF2B5EF4-FFF2-40B4-BE49-F238E27FC236}">
                <a16:creationId xmlns:a16="http://schemas.microsoft.com/office/drawing/2014/main" id="{A06F5E46-6D8B-4205-B16C-BB0647D7F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80784" cy="6858000"/>
          </a:xfrm>
          <a:prstGeom prst="rect">
            <a:avLst/>
          </a:prstGeom>
        </p:spPr>
      </p:pic>
      <p:sp>
        <p:nvSpPr>
          <p:cNvPr id="2" name="Title 1">
            <a:extLst>
              <a:ext uri="{FF2B5EF4-FFF2-40B4-BE49-F238E27FC236}">
                <a16:creationId xmlns:a16="http://schemas.microsoft.com/office/drawing/2014/main" id="{9E6ED0E1-2071-4EBA-9F20-595349E2A7DD}"/>
              </a:ext>
            </a:extLst>
          </p:cNvPr>
          <p:cNvSpPr>
            <a:spLocks noGrp="1"/>
          </p:cNvSpPr>
          <p:nvPr>
            <p:ph type="title"/>
          </p:nvPr>
        </p:nvSpPr>
        <p:spPr>
          <a:xfrm>
            <a:off x="0" y="0"/>
            <a:ext cx="11863346" cy="957529"/>
          </a:xfrm>
        </p:spPr>
        <p:txBody>
          <a:bodyPr/>
          <a:lstStyle/>
          <a:p>
            <a:pPr algn="r"/>
            <a:r>
              <a:rPr lang="en-US" dirty="0"/>
              <a:t>SAFER and pMIICA</a:t>
            </a:r>
          </a:p>
        </p:txBody>
      </p:sp>
      <p:sp>
        <p:nvSpPr>
          <p:cNvPr id="3" name="TextBox 2">
            <a:extLst>
              <a:ext uri="{FF2B5EF4-FFF2-40B4-BE49-F238E27FC236}">
                <a16:creationId xmlns:a16="http://schemas.microsoft.com/office/drawing/2014/main" id="{D33C67AA-3F6F-463D-A858-4B66D24BD81C}"/>
              </a:ext>
            </a:extLst>
          </p:cNvPr>
          <p:cNvSpPr txBox="1"/>
          <p:nvPr/>
        </p:nvSpPr>
        <p:spPr>
          <a:xfrm>
            <a:off x="7156174" y="1341984"/>
            <a:ext cx="4532243" cy="369332"/>
          </a:xfrm>
          <a:prstGeom prst="rect">
            <a:avLst/>
          </a:prstGeom>
          <a:noFill/>
        </p:spPr>
        <p:txBody>
          <a:bodyPr wrap="square" rtlCol="0">
            <a:spAutoFit/>
          </a:bodyPr>
          <a:lstStyle/>
          <a:p>
            <a:r>
              <a:rPr lang="en-US" dirty="0"/>
              <a:t>SAFER</a:t>
            </a:r>
          </a:p>
        </p:txBody>
      </p:sp>
      <p:sp>
        <p:nvSpPr>
          <p:cNvPr id="7" name="TextBox 6">
            <a:extLst>
              <a:ext uri="{FF2B5EF4-FFF2-40B4-BE49-F238E27FC236}">
                <a16:creationId xmlns:a16="http://schemas.microsoft.com/office/drawing/2014/main" id="{C28C94B5-3857-4A1F-ACFC-078A1BEB749A}"/>
              </a:ext>
            </a:extLst>
          </p:cNvPr>
          <p:cNvSpPr txBox="1"/>
          <p:nvPr/>
        </p:nvSpPr>
        <p:spPr>
          <a:xfrm>
            <a:off x="7156173" y="2035533"/>
            <a:ext cx="4532243" cy="923330"/>
          </a:xfrm>
          <a:prstGeom prst="rect">
            <a:avLst/>
          </a:prstGeom>
          <a:noFill/>
        </p:spPr>
        <p:txBody>
          <a:bodyPr wrap="square" rtlCol="0">
            <a:spAutoFit/>
          </a:bodyPr>
          <a:lstStyle/>
          <a:p>
            <a:r>
              <a:rPr lang="en-US" dirty="0"/>
              <a:t>There are a lot of similarities between the two products, but SAFER typically does a better job at removing some of the extraneous noise</a:t>
            </a:r>
          </a:p>
        </p:txBody>
      </p:sp>
      <p:pic>
        <p:nvPicPr>
          <p:cNvPr id="8" name="Picture 7" descr="LANDFIRE logo">
            <a:extLst>
              <a:ext uri="{FF2B5EF4-FFF2-40B4-BE49-F238E27FC236}">
                <a16:creationId xmlns:a16="http://schemas.microsoft.com/office/drawing/2014/main" id="{5067F432-7F62-4A46-AB89-20296A63BD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6236" y="6020513"/>
            <a:ext cx="1109869" cy="550884"/>
          </a:xfrm>
          <a:prstGeom prst="rect">
            <a:avLst/>
          </a:prstGeom>
        </p:spPr>
      </p:pic>
    </p:spTree>
    <p:extLst>
      <p:ext uri="{BB962C8B-B14F-4D97-AF65-F5344CB8AC3E}">
        <p14:creationId xmlns:p14="http://schemas.microsoft.com/office/powerpoint/2010/main" val="67813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nagit_SNGOUT2098" descr="Graphic showing the final disturbance in the zoomed in area.">
            <a:extLst>
              <a:ext uri="{FF2B5EF4-FFF2-40B4-BE49-F238E27FC236}">
                <a16:creationId xmlns:a16="http://schemas.microsoft.com/office/drawing/2014/main" id="{4CE7D51A-F937-4CDB-BE24-59F4E657E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73240" cy="6858000"/>
          </a:xfrm>
          <a:prstGeom prst="rect">
            <a:avLst/>
          </a:prstGeom>
        </p:spPr>
      </p:pic>
      <p:sp>
        <p:nvSpPr>
          <p:cNvPr id="2" name="Title 1">
            <a:extLst>
              <a:ext uri="{FF2B5EF4-FFF2-40B4-BE49-F238E27FC236}">
                <a16:creationId xmlns:a16="http://schemas.microsoft.com/office/drawing/2014/main" id="{9E6ED0E1-2071-4EBA-9F20-595349E2A7DD}"/>
              </a:ext>
            </a:extLst>
          </p:cNvPr>
          <p:cNvSpPr>
            <a:spLocks noGrp="1"/>
          </p:cNvSpPr>
          <p:nvPr>
            <p:ph type="title"/>
          </p:nvPr>
        </p:nvSpPr>
        <p:spPr>
          <a:xfrm>
            <a:off x="0" y="0"/>
            <a:ext cx="11863346" cy="957529"/>
          </a:xfrm>
        </p:spPr>
        <p:txBody>
          <a:bodyPr/>
          <a:lstStyle/>
          <a:p>
            <a:pPr algn="r"/>
            <a:r>
              <a:rPr lang="en-US" dirty="0"/>
              <a:t>SAFER and pMIICA</a:t>
            </a:r>
          </a:p>
        </p:txBody>
      </p:sp>
      <p:sp>
        <p:nvSpPr>
          <p:cNvPr id="3" name="TextBox 2">
            <a:extLst>
              <a:ext uri="{FF2B5EF4-FFF2-40B4-BE49-F238E27FC236}">
                <a16:creationId xmlns:a16="http://schemas.microsoft.com/office/drawing/2014/main" id="{D33C67AA-3F6F-463D-A858-4B66D24BD81C}"/>
              </a:ext>
            </a:extLst>
          </p:cNvPr>
          <p:cNvSpPr txBox="1"/>
          <p:nvPr/>
        </p:nvSpPr>
        <p:spPr>
          <a:xfrm>
            <a:off x="7156174" y="1341984"/>
            <a:ext cx="4532243" cy="369332"/>
          </a:xfrm>
          <a:prstGeom prst="rect">
            <a:avLst/>
          </a:prstGeom>
          <a:noFill/>
        </p:spPr>
        <p:txBody>
          <a:bodyPr wrap="square" rtlCol="0">
            <a:spAutoFit/>
          </a:bodyPr>
          <a:lstStyle/>
          <a:p>
            <a:r>
              <a:rPr lang="en-US" dirty="0"/>
              <a:t>Final Disturbance</a:t>
            </a:r>
          </a:p>
        </p:txBody>
      </p:sp>
      <p:pic>
        <p:nvPicPr>
          <p:cNvPr id="9" name="Picture 8" descr="LANDFIRE logo">
            <a:extLst>
              <a:ext uri="{FF2B5EF4-FFF2-40B4-BE49-F238E27FC236}">
                <a16:creationId xmlns:a16="http://schemas.microsoft.com/office/drawing/2014/main" id="{98AB94EA-C8DB-4060-BD7D-758A7F59B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6236" y="6020513"/>
            <a:ext cx="1109869" cy="550884"/>
          </a:xfrm>
          <a:prstGeom prst="rect">
            <a:avLst/>
          </a:prstGeom>
        </p:spPr>
      </p:pic>
    </p:spTree>
    <p:extLst>
      <p:ext uri="{BB962C8B-B14F-4D97-AF65-F5344CB8AC3E}">
        <p14:creationId xmlns:p14="http://schemas.microsoft.com/office/powerpoint/2010/main" val="381001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65FFBF-07AD-4582-B986-6D76E2211AF5}"/>
              </a:ext>
            </a:extLst>
          </p:cNvPr>
          <p:cNvSpPr txBox="1">
            <a:spLocks noGrp="1"/>
          </p:cNvSpPr>
          <p:nvPr>
            <p:ph type="title" idx="4294967295"/>
          </p:nvPr>
        </p:nvSpPr>
        <p:spPr>
          <a:xfrm>
            <a:off x="0" y="127221"/>
            <a:ext cx="12192000" cy="8666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50" normalizeH="0" baseline="0" noProof="0" dirty="0">
                <a:ln>
                  <a:noFill/>
                </a:ln>
                <a:solidFill>
                  <a:schemeClr val="tx1">
                    <a:lumMod val="75000"/>
                    <a:lumOff val="25000"/>
                  </a:schemeClr>
                </a:solidFill>
                <a:effectLst/>
                <a:uLnTx/>
                <a:uFillTx/>
                <a:latin typeface="+mj-lt"/>
                <a:ea typeface="+mj-ea"/>
                <a:cs typeface="+mj-cs"/>
              </a:rPr>
              <a:t>Conclusions</a:t>
            </a:r>
          </a:p>
        </p:txBody>
      </p:sp>
      <p:sp>
        <p:nvSpPr>
          <p:cNvPr id="2" name="Text Placeholder 1">
            <a:extLst>
              <a:ext uri="{FF2B5EF4-FFF2-40B4-BE49-F238E27FC236}">
                <a16:creationId xmlns:a16="http://schemas.microsoft.com/office/drawing/2014/main" id="{72ADC892-E095-4627-B422-F8500284FC9D}"/>
              </a:ext>
            </a:extLst>
          </p:cNvPr>
          <p:cNvSpPr>
            <a:spLocks noGrp="1"/>
          </p:cNvSpPr>
          <p:nvPr>
            <p:ph type="body" sz="quarter" idx="10"/>
          </p:nvPr>
        </p:nvSpPr>
        <p:spPr/>
        <p:txBody>
          <a:bodyPr>
            <a:normAutofit/>
          </a:bodyPr>
          <a:lstStyle/>
          <a:p>
            <a:r>
              <a:rPr lang="en-US" b="0" dirty="0">
                <a:latin typeface="+mn-lt"/>
              </a:rPr>
              <a:t>LANDFIRE is transitioning from mapping disturbance for the US and territories in two-year intervals (with a two-year delay) to mapping in approximately six months after imagery are collected</a:t>
            </a:r>
          </a:p>
          <a:p>
            <a:r>
              <a:rPr lang="en-US" b="0" dirty="0">
                <a:latin typeface="+mn-lt"/>
              </a:rPr>
              <a:t>The combination of technological advancements, algorithm improvements, automation, and experienced staff are the primary components to achieving this goal</a:t>
            </a:r>
          </a:p>
          <a:p>
            <a:r>
              <a:rPr lang="en-US" b="0" dirty="0">
                <a:latin typeface="+mn-lt"/>
              </a:rPr>
              <a:t>Other programs that are transitioning to cloud and high-performance computing, may be positioned to incorporate some of the process shared here</a:t>
            </a:r>
          </a:p>
          <a:p>
            <a:endParaRPr lang="en-US" b="0" dirty="0">
              <a:latin typeface="+mn-lt"/>
            </a:endParaRPr>
          </a:p>
        </p:txBody>
      </p:sp>
      <p:pic>
        <p:nvPicPr>
          <p:cNvPr id="9" name="Picture 8" descr="Snapshot of the LF website showing how to get data">
            <a:extLst>
              <a:ext uri="{FF2B5EF4-FFF2-40B4-BE49-F238E27FC236}">
                <a16:creationId xmlns:a16="http://schemas.microsoft.com/office/drawing/2014/main" id="{52F00924-9D91-46FB-8544-D3E2B19A6726}"/>
              </a:ext>
            </a:extLst>
          </p:cNvPr>
          <p:cNvPicPr>
            <a:picLocks noChangeAspect="1"/>
          </p:cNvPicPr>
          <p:nvPr/>
        </p:nvPicPr>
        <p:blipFill>
          <a:blip r:embed="rId3"/>
          <a:stretch>
            <a:fillRect/>
          </a:stretch>
        </p:blipFill>
        <p:spPr>
          <a:xfrm>
            <a:off x="2330113" y="3849792"/>
            <a:ext cx="7531774" cy="2051456"/>
          </a:xfrm>
          <a:prstGeom prst="rect">
            <a:avLst/>
          </a:prstGeom>
        </p:spPr>
      </p:pic>
      <p:pic>
        <p:nvPicPr>
          <p:cNvPr id="6" name="Picture 5" descr="LANDFIRE logo">
            <a:extLst>
              <a:ext uri="{FF2B5EF4-FFF2-40B4-BE49-F238E27FC236}">
                <a16:creationId xmlns:a16="http://schemas.microsoft.com/office/drawing/2014/main" id="{0E33CEDF-28C7-42BA-B147-46B836AE13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6236" y="6020513"/>
            <a:ext cx="1109869" cy="550884"/>
          </a:xfrm>
          <a:prstGeom prst="rect">
            <a:avLst/>
          </a:prstGeom>
        </p:spPr>
      </p:pic>
    </p:spTree>
    <p:extLst>
      <p:ext uri="{BB962C8B-B14F-4D97-AF65-F5344CB8AC3E}">
        <p14:creationId xmlns:p14="http://schemas.microsoft.com/office/powerpoint/2010/main" val="3197995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F9345A-4FEC-4E27-9841-30BBB4D2E209}"/>
              </a:ext>
            </a:extLst>
          </p:cNvPr>
          <p:cNvSpPr txBox="1">
            <a:spLocks noGrp="1"/>
          </p:cNvSpPr>
          <p:nvPr>
            <p:ph type="title" idx="4294967295"/>
          </p:nvPr>
        </p:nvSpPr>
        <p:spPr>
          <a:xfrm>
            <a:off x="0" y="127221"/>
            <a:ext cx="12192000" cy="8666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50" normalizeH="0" baseline="0" noProof="0" dirty="0">
                <a:ln>
                  <a:noFill/>
                </a:ln>
                <a:solidFill>
                  <a:schemeClr val="tx1">
                    <a:lumMod val="75000"/>
                    <a:lumOff val="25000"/>
                  </a:schemeClr>
                </a:solidFill>
                <a:effectLst/>
                <a:uLnTx/>
                <a:uFillTx/>
                <a:latin typeface="+mj-lt"/>
                <a:ea typeface="+mj-ea"/>
                <a:cs typeface="+mj-cs"/>
              </a:rPr>
              <a:t>What’s Next?</a:t>
            </a:r>
          </a:p>
        </p:txBody>
      </p:sp>
      <p:sp>
        <p:nvSpPr>
          <p:cNvPr id="2" name="Text Placeholder 1">
            <a:extLst>
              <a:ext uri="{FF2B5EF4-FFF2-40B4-BE49-F238E27FC236}">
                <a16:creationId xmlns:a16="http://schemas.microsoft.com/office/drawing/2014/main" id="{72ADC892-E095-4627-B422-F8500284FC9D}"/>
              </a:ext>
            </a:extLst>
          </p:cNvPr>
          <p:cNvSpPr>
            <a:spLocks noGrp="1"/>
          </p:cNvSpPr>
          <p:nvPr>
            <p:ph type="body" sz="quarter" idx="10"/>
          </p:nvPr>
        </p:nvSpPr>
        <p:spPr>
          <a:xfrm>
            <a:off x="285752" y="1361017"/>
            <a:ext cx="4612252" cy="4343400"/>
          </a:xfrm>
        </p:spPr>
        <p:txBody>
          <a:bodyPr>
            <a:normAutofit/>
          </a:bodyPr>
          <a:lstStyle/>
          <a:p>
            <a:r>
              <a:rPr lang="en-US" b="0" dirty="0">
                <a:latin typeface="+mn-lt"/>
              </a:rPr>
              <a:t>Better composites (more imagery)</a:t>
            </a:r>
          </a:p>
          <a:p>
            <a:r>
              <a:rPr lang="en-US" b="0" dirty="0">
                <a:latin typeface="+mn-lt"/>
              </a:rPr>
              <a:t>Cloud processing (significantly faster – no downloads)</a:t>
            </a:r>
          </a:p>
          <a:p>
            <a:r>
              <a:rPr lang="en-US" b="0" dirty="0">
                <a:latin typeface="+mn-lt"/>
              </a:rPr>
              <a:t>Revamped legend with better attribution</a:t>
            </a:r>
          </a:p>
        </p:txBody>
      </p:sp>
      <p:pic>
        <p:nvPicPr>
          <p:cNvPr id="8" name="Picture 7" descr="A picture containing tree, outdoor, grass, smoke&#10;&#10;Description automatically generated">
            <a:extLst>
              <a:ext uri="{FF2B5EF4-FFF2-40B4-BE49-F238E27FC236}">
                <a16:creationId xmlns:a16="http://schemas.microsoft.com/office/drawing/2014/main" id="{308A5A1A-5541-4E7A-98E6-AC34922918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1714" y="1361017"/>
            <a:ext cx="6629372" cy="4419581"/>
          </a:xfrm>
          <a:prstGeom prst="rect">
            <a:avLst/>
          </a:prstGeom>
          <a:ln w="28575">
            <a:solidFill>
              <a:schemeClr val="tx1"/>
            </a:solidFill>
          </a:ln>
        </p:spPr>
      </p:pic>
      <p:pic>
        <p:nvPicPr>
          <p:cNvPr id="6" name="Picture 5" descr="LANDFIRE logo">
            <a:extLst>
              <a:ext uri="{FF2B5EF4-FFF2-40B4-BE49-F238E27FC236}">
                <a16:creationId xmlns:a16="http://schemas.microsoft.com/office/drawing/2014/main" id="{9113A182-761F-471E-A520-B46D12DF7C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6236" y="6020513"/>
            <a:ext cx="1109869" cy="550884"/>
          </a:xfrm>
          <a:prstGeom prst="rect">
            <a:avLst/>
          </a:prstGeom>
        </p:spPr>
      </p:pic>
    </p:spTree>
    <p:extLst>
      <p:ext uri="{BB962C8B-B14F-4D97-AF65-F5344CB8AC3E}">
        <p14:creationId xmlns:p14="http://schemas.microsoft.com/office/powerpoint/2010/main" val="3703015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D0E1-2071-4EBA-9F20-595349E2A7DD}"/>
              </a:ext>
            </a:extLst>
          </p:cNvPr>
          <p:cNvSpPr>
            <a:spLocks noGrp="1"/>
          </p:cNvSpPr>
          <p:nvPr>
            <p:ph type="title"/>
          </p:nvPr>
        </p:nvSpPr>
        <p:spPr>
          <a:xfrm>
            <a:off x="8857753" y="0"/>
            <a:ext cx="3334245" cy="957529"/>
          </a:xfrm>
        </p:spPr>
        <p:txBody>
          <a:bodyPr/>
          <a:lstStyle/>
          <a:p>
            <a:r>
              <a:rPr lang="en-US" dirty="0"/>
              <a:t>Thank You</a:t>
            </a:r>
          </a:p>
        </p:txBody>
      </p:sp>
      <p:pic>
        <p:nvPicPr>
          <p:cNvPr id="6" name="Picture 5" descr="Map&#10;&#10;Description automatically generated">
            <a:extLst>
              <a:ext uri="{FF2B5EF4-FFF2-40B4-BE49-F238E27FC236}">
                <a16:creationId xmlns:a16="http://schemas.microsoft.com/office/drawing/2014/main" id="{6AE042B9-053E-4E94-BF6A-1DCF5BF0E5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857753" cy="6844628"/>
          </a:xfrm>
          <a:prstGeom prst="rect">
            <a:avLst/>
          </a:prstGeom>
        </p:spPr>
      </p:pic>
      <p:pic>
        <p:nvPicPr>
          <p:cNvPr id="9" name="Picture 8" descr="LANDFIRE logo">
            <a:extLst>
              <a:ext uri="{FF2B5EF4-FFF2-40B4-BE49-F238E27FC236}">
                <a16:creationId xmlns:a16="http://schemas.microsoft.com/office/drawing/2014/main" id="{BDC92D31-A9B8-4BD7-8E0B-61CE6EB046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6236" y="6020513"/>
            <a:ext cx="1109869" cy="550884"/>
          </a:xfrm>
          <a:prstGeom prst="rect">
            <a:avLst/>
          </a:prstGeom>
        </p:spPr>
      </p:pic>
    </p:spTree>
    <p:extLst>
      <p:ext uri="{BB962C8B-B14F-4D97-AF65-F5344CB8AC3E}">
        <p14:creationId xmlns:p14="http://schemas.microsoft.com/office/powerpoint/2010/main" val="317057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2BE6C-3A75-446A-937B-198A14AD8C52}"/>
              </a:ext>
            </a:extLst>
          </p:cNvPr>
          <p:cNvSpPr>
            <a:spLocks noGrp="1"/>
          </p:cNvSpPr>
          <p:nvPr>
            <p:ph type="title"/>
          </p:nvPr>
        </p:nvSpPr>
        <p:spPr/>
        <p:txBody>
          <a:bodyPr/>
          <a:lstStyle/>
          <a:p>
            <a:r>
              <a:rPr lang="en-US" dirty="0"/>
              <a:t>LANDFIRE Products </a:t>
            </a:r>
          </a:p>
        </p:txBody>
      </p:sp>
      <p:sp>
        <p:nvSpPr>
          <p:cNvPr id="10" name="TextBox 9">
            <a:extLst>
              <a:ext uri="{FF2B5EF4-FFF2-40B4-BE49-F238E27FC236}">
                <a16:creationId xmlns:a16="http://schemas.microsoft.com/office/drawing/2014/main" id="{ACD1DF97-BA90-46C0-B09D-3D93A8218EA4}"/>
              </a:ext>
            </a:extLst>
          </p:cNvPr>
          <p:cNvSpPr txBox="1"/>
          <p:nvPr/>
        </p:nvSpPr>
        <p:spPr>
          <a:xfrm>
            <a:off x="309564" y="1292333"/>
            <a:ext cx="2224086" cy="954107"/>
          </a:xfrm>
          <a:prstGeom prst="rect">
            <a:avLst/>
          </a:prstGeom>
          <a:noFill/>
        </p:spPr>
        <p:txBody>
          <a:bodyPr wrap="square">
            <a:spAutoFit/>
          </a:bodyPr>
          <a:lstStyle/>
          <a:p>
            <a:pPr marR="0" algn="l" rtl="0"/>
            <a:r>
              <a:rPr lang="en-US" sz="2000" b="0" i="0" u="none" strike="noStrike" baseline="0" dirty="0">
                <a:solidFill>
                  <a:srgbClr val="000000"/>
                </a:solidFill>
                <a:latin typeface="Arial" panose="020B0604020202020204" pitchFamily="34" charset="0"/>
              </a:rPr>
              <a:t>Reference</a:t>
            </a:r>
          </a:p>
          <a:p>
            <a:pPr marL="171450" marR="0" indent="-171450" algn="l" rtl="0">
              <a:buFont typeface="Arial" panose="020B0604020202020204" pitchFamily="34" charset="0"/>
              <a:buChar char="•"/>
            </a:pPr>
            <a:r>
              <a:rPr lang="en-US" sz="1200" b="0" i="0" u="none" strike="noStrike" baseline="0" dirty="0">
                <a:solidFill>
                  <a:srgbClr val="000000"/>
                </a:solidFill>
                <a:latin typeface="Arial" panose="020B0604020202020204" pitchFamily="34" charset="0"/>
              </a:rPr>
              <a:t>LF Reference Database</a:t>
            </a:r>
          </a:p>
          <a:p>
            <a:pPr marL="171450" marR="0" indent="-171450" algn="l" rtl="0">
              <a:buFont typeface="Arial" panose="020B0604020202020204" pitchFamily="34" charset="0"/>
              <a:buChar char="•"/>
            </a:pPr>
            <a:r>
              <a:rPr lang="en-US" sz="1200" b="0" i="0" u="none" strike="noStrike" baseline="0" dirty="0">
                <a:solidFill>
                  <a:srgbClr val="000000"/>
                </a:solidFill>
                <a:latin typeface="Arial" panose="020B0604020202020204" pitchFamily="34" charset="0"/>
              </a:rPr>
              <a:t>Public Events          Geodatabase</a:t>
            </a:r>
          </a:p>
        </p:txBody>
      </p:sp>
      <p:pic>
        <p:nvPicPr>
          <p:cNvPr id="23" name="Picture 22" descr="screen shot of an attribute table">
            <a:extLst>
              <a:ext uri="{FF2B5EF4-FFF2-40B4-BE49-F238E27FC236}">
                <a16:creationId xmlns:a16="http://schemas.microsoft.com/office/drawing/2014/main" id="{010CCD76-B89C-406A-ACCA-65CE069080AA}"/>
              </a:ext>
            </a:extLst>
          </p:cNvPr>
          <p:cNvPicPr>
            <a:picLocks noChangeAspect="1"/>
          </p:cNvPicPr>
          <p:nvPr/>
        </p:nvPicPr>
        <p:blipFill>
          <a:blip r:embed="rId3"/>
          <a:stretch>
            <a:fillRect/>
          </a:stretch>
        </p:blipFill>
        <p:spPr>
          <a:xfrm>
            <a:off x="3217155" y="1198948"/>
            <a:ext cx="2546879" cy="1173499"/>
          </a:xfrm>
          <a:prstGeom prst="rect">
            <a:avLst/>
          </a:prstGeom>
          <a:ln w="19050">
            <a:solidFill>
              <a:schemeClr val="tx1"/>
            </a:solidFill>
          </a:ln>
        </p:spPr>
      </p:pic>
      <p:sp>
        <p:nvSpPr>
          <p:cNvPr id="6" name="TextBox 5">
            <a:extLst>
              <a:ext uri="{FF2B5EF4-FFF2-40B4-BE49-F238E27FC236}">
                <a16:creationId xmlns:a16="http://schemas.microsoft.com/office/drawing/2014/main" id="{E335E505-1FBE-4707-8A48-44EE070E6107}"/>
              </a:ext>
            </a:extLst>
          </p:cNvPr>
          <p:cNvSpPr txBox="1"/>
          <p:nvPr/>
        </p:nvSpPr>
        <p:spPr>
          <a:xfrm>
            <a:off x="309564" y="2725546"/>
            <a:ext cx="2052637" cy="954107"/>
          </a:xfrm>
          <a:prstGeom prst="rect">
            <a:avLst/>
          </a:prstGeom>
          <a:noFill/>
        </p:spPr>
        <p:txBody>
          <a:bodyPr wrap="square">
            <a:spAutoFit/>
          </a:bodyPr>
          <a:lstStyle/>
          <a:p>
            <a:pPr marR="0" algn="l" rtl="0"/>
            <a:r>
              <a:rPr lang="en-US" sz="2000" b="0" i="0" u="none" strike="noStrike" baseline="0" dirty="0">
                <a:solidFill>
                  <a:srgbClr val="000000"/>
                </a:solidFill>
                <a:latin typeface="Arial" panose="020B0604020202020204" pitchFamily="34" charset="0"/>
              </a:rPr>
              <a:t>Disturbance</a:t>
            </a:r>
          </a:p>
          <a:p>
            <a:pPr marL="171450" marR="0" indent="-171450" algn="l" rtl="0">
              <a:buFont typeface="Arial" panose="020B0604020202020204" pitchFamily="34" charset="0"/>
              <a:buChar char="•"/>
            </a:pPr>
            <a:r>
              <a:rPr lang="en-US" sz="1200" b="0" i="0" u="none" strike="noStrike" baseline="0" dirty="0">
                <a:solidFill>
                  <a:schemeClr val="tx1">
                    <a:lumMod val="95000"/>
                    <a:lumOff val="5000"/>
                  </a:schemeClr>
                </a:solidFill>
                <a:latin typeface="Arial" panose="020B0604020202020204" pitchFamily="34" charset="0"/>
              </a:rPr>
              <a:t>Annual Disturbance</a:t>
            </a:r>
          </a:p>
          <a:p>
            <a:pPr marL="171450" marR="0" indent="-171450" algn="l" rtl="0">
              <a:buFont typeface="Arial" panose="020B0604020202020204" pitchFamily="34" charset="0"/>
              <a:buChar char="•"/>
            </a:pPr>
            <a:r>
              <a:rPr lang="en-US" sz="1200" b="0" i="0" u="none" strike="noStrike" baseline="0" dirty="0">
                <a:solidFill>
                  <a:schemeClr val="tx1">
                    <a:lumMod val="95000"/>
                    <a:lumOff val="5000"/>
                  </a:schemeClr>
                </a:solidFill>
                <a:latin typeface="Arial" panose="020B0604020202020204" pitchFamily="34" charset="0"/>
              </a:rPr>
              <a:t>Historical Disturbance</a:t>
            </a:r>
          </a:p>
          <a:p>
            <a:pPr marL="171450" marR="0" indent="-171450" algn="l" rtl="0">
              <a:buFont typeface="Arial" panose="020B0604020202020204" pitchFamily="34" charset="0"/>
              <a:buChar char="•"/>
            </a:pPr>
            <a:r>
              <a:rPr lang="en-US" sz="1200" b="0" i="0" u="none" strike="noStrike" baseline="0" dirty="0">
                <a:solidFill>
                  <a:schemeClr val="tx1">
                    <a:lumMod val="95000"/>
                    <a:lumOff val="5000"/>
                  </a:schemeClr>
                </a:solidFill>
                <a:latin typeface="Arial" panose="020B0604020202020204" pitchFamily="34" charset="0"/>
              </a:rPr>
              <a:t>Fuel Disturbance</a:t>
            </a:r>
          </a:p>
        </p:txBody>
      </p:sp>
      <p:pic>
        <p:nvPicPr>
          <p:cNvPr id="25" name="Picture 24" descr="Graphic showing the U.S. disturbance">
            <a:extLst>
              <a:ext uri="{FF2B5EF4-FFF2-40B4-BE49-F238E27FC236}">
                <a16:creationId xmlns:a16="http://schemas.microsoft.com/office/drawing/2014/main" id="{063D74BE-66AF-4620-969C-697F9B5FCF09}"/>
              </a:ext>
            </a:extLst>
          </p:cNvPr>
          <p:cNvPicPr>
            <a:picLocks noChangeAspect="1"/>
          </p:cNvPicPr>
          <p:nvPr/>
        </p:nvPicPr>
        <p:blipFill>
          <a:blip r:embed="rId4"/>
          <a:stretch>
            <a:fillRect/>
          </a:stretch>
        </p:blipFill>
        <p:spPr>
          <a:xfrm>
            <a:off x="3291480" y="2725546"/>
            <a:ext cx="2370544" cy="1523921"/>
          </a:xfrm>
          <a:prstGeom prst="rect">
            <a:avLst/>
          </a:prstGeom>
        </p:spPr>
      </p:pic>
      <p:sp>
        <p:nvSpPr>
          <p:cNvPr id="8" name="TextBox 7">
            <a:extLst>
              <a:ext uri="{FF2B5EF4-FFF2-40B4-BE49-F238E27FC236}">
                <a16:creationId xmlns:a16="http://schemas.microsoft.com/office/drawing/2014/main" id="{FB0BBEBD-6777-49D8-B7B1-15482C2D9203}"/>
              </a:ext>
            </a:extLst>
          </p:cNvPr>
          <p:cNvSpPr txBox="1"/>
          <p:nvPr/>
        </p:nvSpPr>
        <p:spPr>
          <a:xfrm>
            <a:off x="309565" y="4109593"/>
            <a:ext cx="2938784" cy="1877437"/>
          </a:xfrm>
          <a:prstGeom prst="rect">
            <a:avLst/>
          </a:prstGeom>
          <a:noFill/>
        </p:spPr>
        <p:txBody>
          <a:bodyPr wrap="square">
            <a:spAutoFit/>
          </a:bodyPr>
          <a:lstStyle/>
          <a:p>
            <a:pPr marR="0" algn="l" rtl="0"/>
            <a:r>
              <a:rPr lang="en-US" sz="2000" b="0" i="0" u="none" strike="noStrike" baseline="0" dirty="0">
                <a:solidFill>
                  <a:srgbClr val="000000"/>
                </a:solidFill>
                <a:latin typeface="Arial" panose="020B0604020202020204" pitchFamily="34" charset="0"/>
              </a:rPr>
              <a:t>Vegetation</a:t>
            </a:r>
          </a:p>
          <a:p>
            <a:pPr marL="171450" marR="0" indent="-171450" algn="l" rtl="0">
              <a:buFont typeface="Arial" panose="020B0604020202020204" pitchFamily="34" charset="0"/>
              <a:buChar char="•"/>
            </a:pPr>
            <a:r>
              <a:rPr lang="en-US" sz="1200" b="0" i="0" u="none" strike="noStrike" baseline="0" dirty="0">
                <a:solidFill>
                  <a:srgbClr val="000000"/>
                </a:solidFill>
                <a:latin typeface="Arial" panose="020B0604020202020204" pitchFamily="34" charset="0"/>
              </a:rPr>
              <a:t>Existing Vegetation Cover</a:t>
            </a:r>
          </a:p>
          <a:p>
            <a:pPr marL="171450" marR="0" indent="-171450" algn="l" rtl="0">
              <a:buFont typeface="Arial" panose="020B0604020202020204" pitchFamily="34" charset="0"/>
              <a:buChar char="•"/>
            </a:pPr>
            <a:r>
              <a:rPr lang="en-US" sz="1200" b="0" i="0" u="none" strike="noStrike" baseline="0" dirty="0">
                <a:solidFill>
                  <a:srgbClr val="000000"/>
                </a:solidFill>
                <a:latin typeface="Arial" panose="020B0604020202020204" pitchFamily="34" charset="0"/>
              </a:rPr>
              <a:t>Existing Vegetation Height</a:t>
            </a:r>
          </a:p>
          <a:p>
            <a:pPr marL="171450" marR="0" indent="-171450" algn="l" rtl="0">
              <a:buFont typeface="Arial" panose="020B0604020202020204" pitchFamily="34" charset="0"/>
              <a:buChar char="•"/>
            </a:pPr>
            <a:r>
              <a:rPr lang="en-US" sz="1200" b="0" i="0" u="none" strike="noStrike" baseline="0" dirty="0">
                <a:solidFill>
                  <a:srgbClr val="000000"/>
                </a:solidFill>
                <a:latin typeface="Arial" panose="020B0604020202020204" pitchFamily="34" charset="0"/>
              </a:rPr>
              <a:t>Existing Vegetation Type - Ecological Systems</a:t>
            </a:r>
          </a:p>
          <a:p>
            <a:pPr marL="171450" marR="0" indent="-171450" algn="l" rtl="0">
              <a:buFont typeface="Arial" panose="020B0604020202020204" pitchFamily="34" charset="0"/>
              <a:buChar char="•"/>
            </a:pPr>
            <a:r>
              <a:rPr lang="en-US" sz="1200" b="0" i="0" u="none" strike="noStrike" baseline="0" dirty="0">
                <a:solidFill>
                  <a:srgbClr val="000000"/>
                </a:solidFill>
                <a:latin typeface="Arial" panose="020B0604020202020204" pitchFamily="34" charset="0"/>
              </a:rPr>
              <a:t>Existing Vegetation Type - National Vegetation</a:t>
            </a:r>
          </a:p>
          <a:p>
            <a:pPr marL="171450" marR="0" indent="-171450" algn="l" rtl="0">
              <a:buFont typeface="Arial" panose="020B0604020202020204" pitchFamily="34" charset="0"/>
              <a:buChar char="•"/>
            </a:pPr>
            <a:r>
              <a:rPr lang="en-US" sz="1200" b="0" i="0" u="none" strike="noStrike" baseline="0" dirty="0">
                <a:solidFill>
                  <a:srgbClr val="000000"/>
                </a:solidFill>
                <a:latin typeface="Arial" panose="020B0604020202020204" pitchFamily="34" charset="0"/>
              </a:rPr>
              <a:t>Classification</a:t>
            </a:r>
          </a:p>
          <a:p>
            <a:pPr marL="171450" marR="0" indent="-171450" algn="l" rtl="0">
              <a:buFont typeface="Arial" panose="020B0604020202020204" pitchFamily="34" charset="0"/>
              <a:buChar char="•"/>
            </a:pPr>
            <a:r>
              <a:rPr lang="en-US" sz="1200" b="0" i="0" u="none" strike="noStrike" baseline="0" dirty="0">
                <a:solidFill>
                  <a:srgbClr val="000000"/>
                </a:solidFill>
                <a:latin typeface="Arial" panose="020B0604020202020204" pitchFamily="34" charset="0"/>
              </a:rPr>
              <a:t>Biophysical Settings</a:t>
            </a:r>
          </a:p>
        </p:txBody>
      </p:sp>
      <p:pic>
        <p:nvPicPr>
          <p:cNvPr id="21" name="Picture 20" descr="graphic of the U.S.">
            <a:extLst>
              <a:ext uri="{FF2B5EF4-FFF2-40B4-BE49-F238E27FC236}">
                <a16:creationId xmlns:a16="http://schemas.microsoft.com/office/drawing/2014/main" id="{380E1BD9-8FB2-4CC4-9A0D-AC282ED8DF02}"/>
              </a:ext>
            </a:extLst>
          </p:cNvPr>
          <p:cNvPicPr>
            <a:picLocks noChangeAspect="1"/>
          </p:cNvPicPr>
          <p:nvPr/>
        </p:nvPicPr>
        <p:blipFill>
          <a:blip r:embed="rId5"/>
          <a:stretch>
            <a:fillRect/>
          </a:stretch>
        </p:blipFill>
        <p:spPr>
          <a:xfrm>
            <a:off x="3319167" y="4515367"/>
            <a:ext cx="2342857" cy="1495238"/>
          </a:xfrm>
          <a:prstGeom prst="rect">
            <a:avLst/>
          </a:prstGeom>
        </p:spPr>
      </p:pic>
      <p:grpSp>
        <p:nvGrpSpPr>
          <p:cNvPr id="26" name="Group 25" descr="graphic of the U.S. showing fuel">
            <a:extLst>
              <a:ext uri="{FF2B5EF4-FFF2-40B4-BE49-F238E27FC236}">
                <a16:creationId xmlns:a16="http://schemas.microsoft.com/office/drawing/2014/main" id="{2BD96FBB-BB06-4F48-A5E2-587C444B1D2C}"/>
              </a:ext>
            </a:extLst>
          </p:cNvPr>
          <p:cNvGrpSpPr/>
          <p:nvPr/>
        </p:nvGrpSpPr>
        <p:grpSpPr>
          <a:xfrm>
            <a:off x="6343649" y="1161872"/>
            <a:ext cx="5472436" cy="2616101"/>
            <a:chOff x="6305549" y="3447872"/>
            <a:chExt cx="5472436" cy="2616101"/>
          </a:xfrm>
        </p:grpSpPr>
        <p:sp>
          <p:nvSpPr>
            <p:cNvPr id="12" name="TextBox 11">
              <a:extLst>
                <a:ext uri="{FF2B5EF4-FFF2-40B4-BE49-F238E27FC236}">
                  <a16:creationId xmlns:a16="http://schemas.microsoft.com/office/drawing/2014/main" id="{CDE8DB00-470F-4052-A092-F65E574AFD69}"/>
                </a:ext>
              </a:extLst>
            </p:cNvPr>
            <p:cNvSpPr txBox="1"/>
            <p:nvPr/>
          </p:nvSpPr>
          <p:spPr>
            <a:xfrm>
              <a:off x="6305549" y="3447872"/>
              <a:ext cx="3429021" cy="2616101"/>
            </a:xfrm>
            <a:prstGeom prst="rect">
              <a:avLst/>
            </a:prstGeom>
            <a:noFill/>
          </p:spPr>
          <p:txBody>
            <a:bodyPr wrap="square">
              <a:spAutoFit/>
            </a:bodyPr>
            <a:lstStyle/>
            <a:p>
              <a:pPr marR="0" algn="l" rtl="0"/>
              <a:r>
                <a:rPr lang="en-US" sz="2000" b="0" i="0" u="none" strike="noStrike" baseline="0" dirty="0">
                  <a:solidFill>
                    <a:srgbClr val="000000"/>
                  </a:solidFill>
                  <a:latin typeface="Arial" panose="020B0604020202020204" pitchFamily="34" charset="0"/>
                </a:rPr>
                <a:t>Fuel</a:t>
              </a:r>
            </a:p>
            <a:p>
              <a:pPr marL="171450" marR="0" indent="-171450" algn="l" rtl="0">
                <a:buFont typeface="Arial" panose="020B0604020202020204" pitchFamily="34" charset="0"/>
                <a:buChar char="•"/>
              </a:pPr>
              <a:r>
                <a:rPr lang="en-US" sz="1200" b="0" i="0" u="none" strike="noStrike" baseline="0" dirty="0">
                  <a:solidFill>
                    <a:srgbClr val="000000"/>
                  </a:solidFill>
                  <a:latin typeface="Arial" panose="020B0604020202020204" pitchFamily="34" charset="0"/>
                </a:rPr>
                <a:t>3 Anderson Fire Behavior Fuel Models</a:t>
              </a:r>
            </a:p>
            <a:p>
              <a:pPr marL="171450" marR="0" indent="-171450" algn="l" rtl="0">
                <a:buFont typeface="Arial" panose="020B0604020202020204" pitchFamily="34" charset="0"/>
                <a:buChar char="•"/>
              </a:pPr>
              <a:r>
                <a:rPr lang="en-US" sz="1200" b="0" i="0" u="none" strike="noStrike" baseline="0" dirty="0">
                  <a:solidFill>
                    <a:srgbClr val="000000"/>
                  </a:solidFill>
                  <a:latin typeface="Arial" panose="020B0604020202020204" pitchFamily="34" charset="0"/>
                </a:rPr>
                <a:t>40 Scott and Burgan Fire Behavior Fuel Models</a:t>
              </a:r>
            </a:p>
            <a:p>
              <a:pPr marL="171450" marR="0" indent="-171450" algn="l" rtl="0">
                <a:buFont typeface="Arial" panose="020B0604020202020204" pitchFamily="34" charset="0"/>
                <a:buChar char="•"/>
              </a:pPr>
              <a:r>
                <a:rPr lang="en-US" sz="1200" b="0" i="0" u="none" strike="noStrike" baseline="0" dirty="0">
                  <a:solidFill>
                    <a:srgbClr val="000000"/>
                  </a:solidFill>
                  <a:latin typeface="Arial" panose="020B0604020202020204" pitchFamily="34" charset="0"/>
                </a:rPr>
                <a:t>Forest Canopy Base Height</a:t>
              </a:r>
            </a:p>
            <a:p>
              <a:pPr marL="171450" marR="0" indent="-171450" algn="l" rtl="0">
                <a:buFont typeface="Arial" panose="020B0604020202020204" pitchFamily="34" charset="0"/>
                <a:buChar char="•"/>
              </a:pPr>
              <a:r>
                <a:rPr lang="en-US" sz="1200" b="0" i="0" u="none" strike="noStrike" baseline="0" dirty="0">
                  <a:solidFill>
                    <a:srgbClr val="000000"/>
                  </a:solidFill>
                  <a:latin typeface="Arial" panose="020B0604020202020204" pitchFamily="34" charset="0"/>
                </a:rPr>
                <a:t>Forest Canopy Bulk Density</a:t>
              </a:r>
            </a:p>
            <a:p>
              <a:pPr marL="171450" marR="0" indent="-171450" algn="l" rtl="0">
                <a:buFont typeface="Arial" panose="020B0604020202020204" pitchFamily="34" charset="0"/>
                <a:buChar char="•"/>
              </a:pPr>
              <a:r>
                <a:rPr lang="en-US" sz="1200" b="0" i="0" u="none" strike="noStrike" baseline="0" dirty="0">
                  <a:solidFill>
                    <a:srgbClr val="000000"/>
                  </a:solidFill>
                  <a:latin typeface="Arial" panose="020B0604020202020204" pitchFamily="34" charset="0"/>
                </a:rPr>
                <a:t>Forest Canopy Cover</a:t>
              </a:r>
            </a:p>
            <a:p>
              <a:pPr marL="171450" marR="0" indent="-171450" algn="l" rtl="0">
                <a:buFont typeface="Arial" panose="020B0604020202020204" pitchFamily="34" charset="0"/>
                <a:buChar char="•"/>
              </a:pPr>
              <a:r>
                <a:rPr lang="en-US" sz="1200" b="0" i="0" u="none" strike="noStrike" baseline="0" dirty="0">
                  <a:solidFill>
                    <a:srgbClr val="000000"/>
                  </a:solidFill>
                  <a:latin typeface="Arial" panose="020B0604020202020204" pitchFamily="34" charset="0"/>
                </a:rPr>
                <a:t>Forest Canopy Height</a:t>
              </a:r>
            </a:p>
            <a:p>
              <a:pPr marL="171450" marR="0" indent="-171450" algn="l" rtl="0">
                <a:buFont typeface="Arial" panose="020B0604020202020204" pitchFamily="34" charset="0"/>
                <a:buChar char="•"/>
              </a:pPr>
              <a:r>
                <a:rPr lang="en-US" sz="1200" b="0" i="0" u="none" strike="noStrike" baseline="0" dirty="0">
                  <a:solidFill>
                    <a:srgbClr val="000000"/>
                  </a:solidFill>
                  <a:latin typeface="Arial" panose="020B0604020202020204" pitchFamily="34" charset="0"/>
                </a:rPr>
                <a:t>Fuel Characteristic Classification System Fuel Beds </a:t>
              </a:r>
            </a:p>
            <a:p>
              <a:pPr marL="171450" marR="0" indent="-171450" algn="l" rtl="0">
                <a:buFont typeface="Arial" panose="020B0604020202020204" pitchFamily="34" charset="0"/>
                <a:buChar char="•"/>
              </a:pPr>
              <a:r>
                <a:rPr lang="en-US" sz="1200" b="0" i="0" u="none" strike="noStrike" baseline="0" dirty="0">
                  <a:solidFill>
                    <a:srgbClr val="000000"/>
                  </a:solidFill>
                  <a:latin typeface="Arial" panose="020B0604020202020204" pitchFamily="34" charset="0"/>
                </a:rPr>
                <a:t>Fuel Vegetation Cover </a:t>
              </a:r>
            </a:p>
            <a:p>
              <a:pPr marL="171450" marR="0" indent="-171450" algn="l" rtl="0">
                <a:buFont typeface="Arial" panose="020B0604020202020204" pitchFamily="34" charset="0"/>
                <a:buChar char="•"/>
              </a:pPr>
              <a:r>
                <a:rPr lang="en-US" sz="1200" b="0" i="0" u="none" strike="noStrike" baseline="0" dirty="0">
                  <a:solidFill>
                    <a:srgbClr val="000000"/>
                  </a:solidFill>
                  <a:latin typeface="Arial" panose="020B0604020202020204" pitchFamily="34" charset="0"/>
                </a:rPr>
                <a:t>Fuel Vegetation Height </a:t>
              </a:r>
            </a:p>
            <a:p>
              <a:pPr marL="171450" marR="0" indent="-171450" algn="l" rtl="0">
                <a:buFont typeface="Arial" panose="020B0604020202020204" pitchFamily="34" charset="0"/>
                <a:buChar char="•"/>
              </a:pPr>
              <a:r>
                <a:rPr lang="en-US" sz="1200" b="0" i="0" u="none" strike="noStrike" baseline="0" dirty="0">
                  <a:solidFill>
                    <a:srgbClr val="000000"/>
                  </a:solidFill>
                  <a:latin typeface="Arial" panose="020B0604020202020204" pitchFamily="34" charset="0"/>
                </a:rPr>
                <a:t>Fuel Vegetation Type</a:t>
              </a:r>
            </a:p>
          </p:txBody>
        </p:sp>
        <p:pic>
          <p:nvPicPr>
            <p:cNvPr id="19" name="Picture 18">
              <a:extLst>
                <a:ext uri="{FF2B5EF4-FFF2-40B4-BE49-F238E27FC236}">
                  <a16:creationId xmlns:a16="http://schemas.microsoft.com/office/drawing/2014/main" id="{CC53462F-A829-4BA1-9C0F-20EC9191A5E6}"/>
                </a:ext>
              </a:extLst>
            </p:cNvPr>
            <p:cNvPicPr>
              <a:picLocks noChangeAspect="1"/>
            </p:cNvPicPr>
            <p:nvPr/>
          </p:nvPicPr>
          <p:blipFill>
            <a:blip r:embed="rId6"/>
            <a:stretch>
              <a:fillRect/>
            </a:stretch>
          </p:blipFill>
          <p:spPr>
            <a:xfrm>
              <a:off x="9386289" y="4163742"/>
              <a:ext cx="2391696" cy="1508017"/>
            </a:xfrm>
            <a:prstGeom prst="rect">
              <a:avLst/>
            </a:prstGeom>
          </p:spPr>
        </p:pic>
      </p:grpSp>
      <p:grpSp>
        <p:nvGrpSpPr>
          <p:cNvPr id="27" name="Group 26" descr="graphic of us showing fire regime">
            <a:extLst>
              <a:ext uri="{FF2B5EF4-FFF2-40B4-BE49-F238E27FC236}">
                <a16:creationId xmlns:a16="http://schemas.microsoft.com/office/drawing/2014/main" id="{F01B4DC4-D0AC-4CA6-B228-F7DA5E15F469}"/>
              </a:ext>
            </a:extLst>
          </p:cNvPr>
          <p:cNvGrpSpPr/>
          <p:nvPr/>
        </p:nvGrpSpPr>
        <p:grpSpPr>
          <a:xfrm>
            <a:off x="6318861" y="3925609"/>
            <a:ext cx="5529942" cy="2062103"/>
            <a:chOff x="6318861" y="1163359"/>
            <a:chExt cx="5529942" cy="2062103"/>
          </a:xfrm>
        </p:grpSpPr>
        <p:sp>
          <p:nvSpPr>
            <p:cNvPr id="14" name="TextBox 13">
              <a:extLst>
                <a:ext uri="{FF2B5EF4-FFF2-40B4-BE49-F238E27FC236}">
                  <a16:creationId xmlns:a16="http://schemas.microsoft.com/office/drawing/2014/main" id="{72440C5A-6680-4467-B402-B92C89D9F0ED}"/>
                </a:ext>
              </a:extLst>
            </p:cNvPr>
            <p:cNvSpPr txBox="1"/>
            <p:nvPr/>
          </p:nvSpPr>
          <p:spPr>
            <a:xfrm>
              <a:off x="6318861" y="1163359"/>
              <a:ext cx="2681287" cy="2062103"/>
            </a:xfrm>
            <a:prstGeom prst="rect">
              <a:avLst/>
            </a:prstGeom>
            <a:noFill/>
          </p:spPr>
          <p:txBody>
            <a:bodyPr wrap="square">
              <a:spAutoFit/>
            </a:bodyPr>
            <a:lstStyle/>
            <a:p>
              <a:pPr marR="0" algn="l" rtl="0"/>
              <a:r>
                <a:rPr lang="en-US" sz="2000" b="0" i="0" u="none" strike="noStrike" baseline="0" dirty="0">
                  <a:solidFill>
                    <a:srgbClr val="000000"/>
                  </a:solidFill>
                  <a:latin typeface="Arial" panose="020B0604020202020204" pitchFamily="34" charset="0"/>
                </a:rPr>
                <a:t>Fire Regime</a:t>
              </a:r>
            </a:p>
            <a:p>
              <a:pPr marL="171450" indent="-171450">
                <a:buFont typeface="Arial" panose="020B0604020202020204" pitchFamily="34" charset="0"/>
                <a:buChar char="•"/>
              </a:pPr>
              <a:r>
                <a:rPr lang="en-US" sz="1200" b="0" i="0" u="none" strike="noStrike" baseline="0" dirty="0">
                  <a:solidFill>
                    <a:srgbClr val="000000"/>
                  </a:solidFill>
                  <a:latin typeface="Arial" panose="020B0604020202020204" pitchFamily="34" charset="0"/>
                </a:rPr>
                <a:t>Fire Regime Groups </a:t>
              </a:r>
            </a:p>
            <a:p>
              <a:pPr marL="171450" indent="-171450">
                <a:buFont typeface="Arial" panose="020B0604020202020204" pitchFamily="34" charset="0"/>
                <a:buChar char="•"/>
              </a:pPr>
              <a:r>
                <a:rPr lang="en-US" sz="1200" b="0" i="0" u="none" strike="noStrike" baseline="0" dirty="0">
                  <a:solidFill>
                    <a:srgbClr val="000000"/>
                  </a:solidFill>
                  <a:latin typeface="Arial" panose="020B0604020202020204" pitchFamily="34" charset="0"/>
                </a:rPr>
                <a:t>Mean Fire Return Interval</a:t>
              </a:r>
            </a:p>
            <a:p>
              <a:pPr marL="171450" indent="-171450">
                <a:buFont typeface="Arial" panose="020B0604020202020204" pitchFamily="34" charset="0"/>
                <a:buChar char="•"/>
              </a:pPr>
              <a:r>
                <a:rPr lang="en-US" sz="1200" b="0" i="0" u="none" strike="noStrike" baseline="0" dirty="0">
                  <a:solidFill>
                    <a:srgbClr val="000000"/>
                  </a:solidFill>
                  <a:latin typeface="Arial" panose="020B0604020202020204" pitchFamily="34" charset="0"/>
                </a:rPr>
                <a:t>Percent Low-severity Fire </a:t>
              </a:r>
            </a:p>
            <a:p>
              <a:pPr marL="171450" indent="-171450">
                <a:buFont typeface="Arial" panose="020B0604020202020204" pitchFamily="34" charset="0"/>
                <a:buChar char="•"/>
              </a:pPr>
              <a:r>
                <a:rPr lang="en-US" sz="1200" b="0" i="0" u="none" strike="noStrike" baseline="0" dirty="0">
                  <a:solidFill>
                    <a:srgbClr val="000000"/>
                  </a:solidFill>
                  <a:latin typeface="Arial" panose="020B0604020202020204" pitchFamily="34" charset="0"/>
                </a:rPr>
                <a:t>Percent Mixed-severity Fire</a:t>
              </a:r>
            </a:p>
            <a:p>
              <a:pPr marL="171450" indent="-171450">
                <a:buFont typeface="Arial" panose="020B0604020202020204" pitchFamily="34" charset="0"/>
                <a:buChar char="•"/>
              </a:pPr>
              <a:r>
                <a:rPr lang="en-US" sz="1200" b="0" i="0" u="none" strike="noStrike" baseline="0" dirty="0">
                  <a:solidFill>
                    <a:srgbClr val="000000"/>
                  </a:solidFill>
                  <a:latin typeface="Arial" panose="020B0604020202020204" pitchFamily="34" charset="0"/>
                </a:rPr>
                <a:t>Percent Replacement-severity Fire</a:t>
              </a:r>
            </a:p>
            <a:p>
              <a:pPr marL="171450" indent="-171450">
                <a:buFont typeface="Arial" panose="020B0604020202020204" pitchFamily="34" charset="0"/>
                <a:buChar char="•"/>
              </a:pPr>
              <a:r>
                <a:rPr lang="en-US" sz="1200" b="0" i="0" u="none" strike="noStrike" baseline="0" dirty="0">
                  <a:solidFill>
                    <a:srgbClr val="000000"/>
                  </a:solidFill>
                  <a:latin typeface="Arial" panose="020B0604020202020204" pitchFamily="34" charset="0"/>
                </a:rPr>
                <a:t>Succession Classes</a:t>
              </a:r>
            </a:p>
            <a:p>
              <a:pPr marL="171450" indent="-171450">
                <a:buFont typeface="Arial" panose="020B0604020202020204" pitchFamily="34" charset="0"/>
                <a:buChar char="•"/>
              </a:pPr>
              <a:r>
                <a:rPr lang="en-US" sz="1200" b="0" i="0" u="none" strike="noStrike" baseline="0" dirty="0">
                  <a:solidFill>
                    <a:srgbClr val="000000"/>
                  </a:solidFill>
                  <a:latin typeface="Arial" panose="020B0604020202020204" pitchFamily="34" charset="0"/>
                </a:rPr>
                <a:t>Vegetation Condition Class </a:t>
              </a:r>
            </a:p>
            <a:p>
              <a:pPr marL="171450" indent="-171450">
                <a:buFont typeface="Arial" panose="020B0604020202020204" pitchFamily="34" charset="0"/>
                <a:buChar char="•"/>
              </a:pPr>
              <a:r>
                <a:rPr lang="en-US" sz="1200" b="0" i="0" u="none" strike="noStrike" baseline="0" dirty="0">
                  <a:solidFill>
                    <a:srgbClr val="000000"/>
                  </a:solidFill>
                  <a:latin typeface="Arial" panose="020B0604020202020204" pitchFamily="34" charset="0"/>
                </a:rPr>
                <a:t>Vegetation Departure Index</a:t>
              </a:r>
            </a:p>
          </p:txBody>
        </p:sp>
        <p:pic>
          <p:nvPicPr>
            <p:cNvPr id="15" name="Picture 14">
              <a:extLst>
                <a:ext uri="{FF2B5EF4-FFF2-40B4-BE49-F238E27FC236}">
                  <a16:creationId xmlns:a16="http://schemas.microsoft.com/office/drawing/2014/main" id="{6B1E6575-0419-4DA3-8B58-CEE40C0018F0}"/>
                </a:ext>
              </a:extLst>
            </p:cNvPr>
            <p:cNvPicPr>
              <a:picLocks noChangeAspect="1"/>
            </p:cNvPicPr>
            <p:nvPr/>
          </p:nvPicPr>
          <p:blipFill>
            <a:blip r:embed="rId7"/>
            <a:stretch>
              <a:fillRect/>
            </a:stretch>
          </p:blipFill>
          <p:spPr>
            <a:xfrm>
              <a:off x="9315470" y="1427393"/>
              <a:ext cx="2533333" cy="1657143"/>
            </a:xfrm>
            <a:prstGeom prst="rect">
              <a:avLst/>
            </a:prstGeom>
          </p:spPr>
        </p:pic>
      </p:grpSp>
      <p:cxnSp>
        <p:nvCxnSpPr>
          <p:cNvPr id="52" name="Straight Arrow Connector 51" descr="arrow pointing down">
            <a:extLst>
              <a:ext uri="{FF2B5EF4-FFF2-40B4-BE49-F238E27FC236}">
                <a16:creationId xmlns:a16="http://schemas.microsoft.com/office/drawing/2014/main" id="{E1C90C54-6421-4437-A7B1-DEF389F81C1B}"/>
              </a:ext>
            </a:extLst>
          </p:cNvPr>
          <p:cNvCxnSpPr>
            <a:cxnSpLocks/>
          </p:cNvCxnSpPr>
          <p:nvPr/>
        </p:nvCxnSpPr>
        <p:spPr>
          <a:xfrm>
            <a:off x="4490594" y="2469922"/>
            <a:ext cx="0" cy="38383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descr="arrow pointing to the vegetation bullets">
            <a:extLst>
              <a:ext uri="{FF2B5EF4-FFF2-40B4-BE49-F238E27FC236}">
                <a16:creationId xmlns:a16="http://schemas.microsoft.com/office/drawing/2014/main" id="{FA11C14B-FF45-4A5A-B2C6-F76ADC9FB575}"/>
              </a:ext>
            </a:extLst>
          </p:cNvPr>
          <p:cNvCxnSpPr>
            <a:cxnSpLocks/>
          </p:cNvCxnSpPr>
          <p:nvPr/>
        </p:nvCxnSpPr>
        <p:spPr>
          <a:xfrm flipH="1">
            <a:off x="1842464" y="3679653"/>
            <a:ext cx="1430673" cy="596978"/>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grpSp>
        <p:nvGrpSpPr>
          <p:cNvPr id="106" name="Group 105" descr="arrow pointing to the fuel bullets">
            <a:extLst>
              <a:ext uri="{FF2B5EF4-FFF2-40B4-BE49-F238E27FC236}">
                <a16:creationId xmlns:a16="http://schemas.microsoft.com/office/drawing/2014/main" id="{2E13D0F9-B901-4585-AF2E-74C7364B8369}"/>
              </a:ext>
            </a:extLst>
          </p:cNvPr>
          <p:cNvGrpSpPr/>
          <p:nvPr/>
        </p:nvGrpSpPr>
        <p:grpSpPr>
          <a:xfrm>
            <a:off x="5669839" y="1453933"/>
            <a:ext cx="649022" cy="1719384"/>
            <a:chOff x="5669839" y="1438031"/>
            <a:chExt cx="649022" cy="1719384"/>
          </a:xfrm>
        </p:grpSpPr>
        <p:cxnSp>
          <p:nvCxnSpPr>
            <p:cNvPr id="80" name="Straight Connector 79">
              <a:extLst>
                <a:ext uri="{FF2B5EF4-FFF2-40B4-BE49-F238E27FC236}">
                  <a16:creationId xmlns:a16="http://schemas.microsoft.com/office/drawing/2014/main" id="{8AB245B7-C8F5-4409-884A-A7553223F0F1}"/>
                </a:ext>
              </a:extLst>
            </p:cNvPr>
            <p:cNvCxnSpPr>
              <a:cxnSpLocks/>
            </p:cNvCxnSpPr>
            <p:nvPr/>
          </p:nvCxnSpPr>
          <p:spPr>
            <a:xfrm flipH="1">
              <a:off x="5669839" y="3146730"/>
              <a:ext cx="433974"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81A1A69-D514-489F-8D4A-E5892AA7B6D1}"/>
                </a:ext>
              </a:extLst>
            </p:cNvPr>
            <p:cNvCxnSpPr>
              <a:cxnSpLocks/>
            </p:cNvCxnSpPr>
            <p:nvPr/>
          </p:nvCxnSpPr>
          <p:spPr>
            <a:xfrm flipV="1">
              <a:off x="6080369" y="1438031"/>
              <a:ext cx="15629" cy="1719384"/>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E4306D44-2C11-41F8-BB23-BAA44B6CADB1}"/>
                </a:ext>
              </a:extLst>
            </p:cNvPr>
            <p:cNvCxnSpPr>
              <a:cxnSpLocks/>
            </p:cNvCxnSpPr>
            <p:nvPr/>
          </p:nvCxnSpPr>
          <p:spPr>
            <a:xfrm>
              <a:off x="6095998" y="1461476"/>
              <a:ext cx="222863"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descr="arrow pointing to the fuel bullets and fire regime bullets">
            <a:extLst>
              <a:ext uri="{FF2B5EF4-FFF2-40B4-BE49-F238E27FC236}">
                <a16:creationId xmlns:a16="http://schemas.microsoft.com/office/drawing/2014/main" id="{81D97F27-9DF3-48DA-99E1-51A653A69796}"/>
              </a:ext>
            </a:extLst>
          </p:cNvPr>
          <p:cNvGrpSpPr/>
          <p:nvPr/>
        </p:nvGrpSpPr>
        <p:grpSpPr>
          <a:xfrm>
            <a:off x="5669839" y="1347266"/>
            <a:ext cx="645404" cy="3628829"/>
            <a:chOff x="5669839" y="1347266"/>
            <a:chExt cx="645404" cy="3628829"/>
          </a:xfrm>
        </p:grpSpPr>
        <p:cxnSp>
          <p:nvCxnSpPr>
            <p:cNvPr id="57" name="Straight Arrow Connector 56">
              <a:extLst>
                <a:ext uri="{FF2B5EF4-FFF2-40B4-BE49-F238E27FC236}">
                  <a16:creationId xmlns:a16="http://schemas.microsoft.com/office/drawing/2014/main" id="{8E004B98-52BD-4442-9E78-9A109AE7187E}"/>
                </a:ext>
              </a:extLst>
            </p:cNvPr>
            <p:cNvCxnSpPr>
              <a:cxnSpLocks/>
            </p:cNvCxnSpPr>
            <p:nvPr/>
          </p:nvCxnSpPr>
          <p:spPr>
            <a:xfrm>
              <a:off x="5938793" y="1347266"/>
              <a:ext cx="376450"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20B2516-D54C-4DC5-A05B-177D7D13901B}"/>
                </a:ext>
              </a:extLst>
            </p:cNvPr>
            <p:cNvCxnSpPr>
              <a:cxnSpLocks/>
            </p:cNvCxnSpPr>
            <p:nvPr/>
          </p:nvCxnSpPr>
          <p:spPr>
            <a:xfrm flipH="1">
              <a:off x="5931877" y="1347266"/>
              <a:ext cx="28642" cy="3628829"/>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C4A59D9-79D7-4F06-BB47-B0CD42010FBE}"/>
                </a:ext>
              </a:extLst>
            </p:cNvPr>
            <p:cNvCxnSpPr>
              <a:cxnSpLocks/>
            </p:cNvCxnSpPr>
            <p:nvPr/>
          </p:nvCxnSpPr>
          <p:spPr>
            <a:xfrm flipH="1">
              <a:off x="5669839" y="4950808"/>
              <a:ext cx="279374" cy="0"/>
            </a:xfrm>
            <a:prstGeom prst="line">
              <a:avLst/>
            </a:prstGeom>
            <a:ln w="44450"/>
          </p:spPr>
          <p:style>
            <a:lnRef idx="1">
              <a:schemeClr val="accent1"/>
            </a:lnRef>
            <a:fillRef idx="0">
              <a:schemeClr val="accent1"/>
            </a:fillRef>
            <a:effectRef idx="0">
              <a:schemeClr val="accent1"/>
            </a:effectRef>
            <a:fontRef idx="minor">
              <a:schemeClr val="tx1"/>
            </a:fontRef>
          </p:style>
        </p:cxnSp>
      </p:grpSp>
      <p:pic>
        <p:nvPicPr>
          <p:cNvPr id="111" name="Picture 110" descr="LANDFIRE logo">
            <a:extLst>
              <a:ext uri="{FF2B5EF4-FFF2-40B4-BE49-F238E27FC236}">
                <a16:creationId xmlns:a16="http://schemas.microsoft.com/office/drawing/2014/main" id="{E22C46E1-3364-4964-BE6C-6A9F1811CF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6236" y="6020513"/>
            <a:ext cx="1109869" cy="550884"/>
          </a:xfrm>
          <a:prstGeom prst="rect">
            <a:avLst/>
          </a:prstGeom>
        </p:spPr>
      </p:pic>
      <p:grpSp>
        <p:nvGrpSpPr>
          <p:cNvPr id="139" name="Group 138" descr="arrow pointing from vegetation to fire regime">
            <a:extLst>
              <a:ext uri="{FF2B5EF4-FFF2-40B4-BE49-F238E27FC236}">
                <a16:creationId xmlns:a16="http://schemas.microsoft.com/office/drawing/2014/main" id="{33799570-3F00-45BE-BB60-EA1FC8A32C19}"/>
              </a:ext>
            </a:extLst>
          </p:cNvPr>
          <p:cNvGrpSpPr/>
          <p:nvPr/>
        </p:nvGrpSpPr>
        <p:grpSpPr>
          <a:xfrm>
            <a:off x="5646122" y="4109593"/>
            <a:ext cx="750694" cy="979242"/>
            <a:chOff x="5646122" y="4109593"/>
            <a:chExt cx="750694" cy="979242"/>
          </a:xfrm>
        </p:grpSpPr>
        <p:cxnSp>
          <p:nvCxnSpPr>
            <p:cNvPr id="113" name="Straight Arrow Connector 112">
              <a:extLst>
                <a:ext uri="{FF2B5EF4-FFF2-40B4-BE49-F238E27FC236}">
                  <a16:creationId xmlns:a16="http://schemas.microsoft.com/office/drawing/2014/main" id="{2630B9C5-C420-450C-BD40-1F4C9D60AB9B}"/>
                </a:ext>
              </a:extLst>
            </p:cNvPr>
            <p:cNvCxnSpPr>
              <a:cxnSpLocks/>
            </p:cNvCxnSpPr>
            <p:nvPr/>
          </p:nvCxnSpPr>
          <p:spPr>
            <a:xfrm>
              <a:off x="6020366" y="4109593"/>
              <a:ext cx="376450"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E688848-941C-4508-9B82-F723A92C23A6}"/>
                </a:ext>
              </a:extLst>
            </p:cNvPr>
            <p:cNvCxnSpPr>
              <a:cxnSpLocks/>
            </p:cNvCxnSpPr>
            <p:nvPr/>
          </p:nvCxnSpPr>
          <p:spPr>
            <a:xfrm>
              <a:off x="6042092" y="4109593"/>
              <a:ext cx="0" cy="979242"/>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6AB2F429-C02C-4556-A5B3-C5649D67D378}"/>
                </a:ext>
              </a:extLst>
            </p:cNvPr>
            <p:cNvCxnSpPr>
              <a:cxnSpLocks/>
            </p:cNvCxnSpPr>
            <p:nvPr/>
          </p:nvCxnSpPr>
          <p:spPr>
            <a:xfrm flipH="1">
              <a:off x="5646122" y="5088835"/>
              <a:ext cx="418345" cy="0"/>
            </a:xfrm>
            <a:prstGeom prst="line">
              <a:avLst/>
            </a:prstGeom>
            <a:ln w="444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2990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up)">
                                      <p:cBhvr>
                                        <p:cTn id="7" dur="1000"/>
                                        <p:tgtEl>
                                          <p:spTgt spid="52"/>
                                        </p:tgtEl>
                                      </p:cBhvr>
                                    </p:animEffect>
                                  </p:childTnLst>
                                  <p:subTnLst>
                                    <p:set>
                                      <p:cBhvr override="childStyle">
                                        <p:cTn dur="1" fill="hold" display="0" masterRel="nextClick" afterEffect="1"/>
                                        <p:tgtEl>
                                          <p:spTgt spid="5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right)">
                                      <p:cBhvr>
                                        <p:cTn id="12" dur="1000"/>
                                        <p:tgtEl>
                                          <p:spTgt spid="61"/>
                                        </p:tgtEl>
                                      </p:cBhvr>
                                    </p:animEffect>
                                  </p:childTnLst>
                                  <p:subTnLst>
                                    <p:set>
                                      <p:cBhvr override="childStyle">
                                        <p:cTn dur="1" fill="hold" display="0" masterRel="nextClick" afterEffect="1"/>
                                        <p:tgtEl>
                                          <p:spTgt spid="61"/>
                                        </p:tgtEl>
                                        <p:attrNameLst>
                                          <p:attrName>style.visibility</p:attrName>
                                        </p:attrNameLst>
                                      </p:cBhvr>
                                      <p:to>
                                        <p:strVal val="hidden"/>
                                      </p:to>
                                    </p:set>
                                  </p:subTnLst>
                                </p:cTn>
                              </p:par>
                              <p:par>
                                <p:cTn id="13" presetID="22" presetClass="entr" presetSubtype="4" fill="hold" nodeType="withEffect">
                                  <p:stCondLst>
                                    <p:cond delay="0"/>
                                  </p:stCondLst>
                                  <p:childTnLst>
                                    <p:set>
                                      <p:cBhvr>
                                        <p:cTn id="14" dur="1" fill="hold">
                                          <p:stCondLst>
                                            <p:cond delay="0"/>
                                          </p:stCondLst>
                                        </p:cTn>
                                        <p:tgtEl>
                                          <p:spTgt spid="106"/>
                                        </p:tgtEl>
                                        <p:attrNameLst>
                                          <p:attrName>style.visibility</p:attrName>
                                        </p:attrNameLst>
                                      </p:cBhvr>
                                      <p:to>
                                        <p:strVal val="visible"/>
                                      </p:to>
                                    </p:set>
                                    <p:animEffect transition="in" filter="wipe(down)">
                                      <p:cBhvr>
                                        <p:cTn id="15" dur="1000"/>
                                        <p:tgtEl>
                                          <p:spTgt spid="106"/>
                                        </p:tgtEl>
                                      </p:cBhvr>
                                    </p:animEffect>
                                  </p:childTnLst>
                                  <p:subTnLst>
                                    <p:set>
                                      <p:cBhvr override="childStyle">
                                        <p:cTn dur="1" fill="hold" display="0" masterRel="nextClick" afterEffect="1"/>
                                        <p:tgtEl>
                                          <p:spTgt spid="106"/>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0"/>
                                        </p:tgtEl>
                                        <p:attrNameLst>
                                          <p:attrName>style.visibility</p:attrName>
                                        </p:attrNameLst>
                                      </p:cBhvr>
                                      <p:to>
                                        <p:strVal val="visible"/>
                                      </p:to>
                                    </p:set>
                                    <p:animEffect transition="in" filter="wipe(down)">
                                      <p:cBhvr>
                                        <p:cTn id="20" dur="1000"/>
                                        <p:tgtEl>
                                          <p:spTgt spid="110"/>
                                        </p:tgtEl>
                                      </p:cBhvr>
                                    </p:animEffect>
                                  </p:childTnLst>
                                </p:cTn>
                              </p:par>
                              <p:par>
                                <p:cTn id="21" presetID="22" presetClass="entr" presetSubtype="4" fill="hold" nodeType="withEffect">
                                  <p:stCondLst>
                                    <p:cond delay="0"/>
                                  </p:stCondLst>
                                  <p:childTnLst>
                                    <p:set>
                                      <p:cBhvr>
                                        <p:cTn id="22" dur="1" fill="hold">
                                          <p:stCondLst>
                                            <p:cond delay="0"/>
                                          </p:stCondLst>
                                        </p:cTn>
                                        <p:tgtEl>
                                          <p:spTgt spid="139"/>
                                        </p:tgtEl>
                                        <p:attrNameLst>
                                          <p:attrName>style.visibility</p:attrName>
                                        </p:attrNameLst>
                                      </p:cBhvr>
                                      <p:to>
                                        <p:strVal val="visible"/>
                                      </p:to>
                                    </p:set>
                                    <p:animEffect transition="in" filter="wipe(down)">
                                      <p:cBhvr>
                                        <p:cTn id="23" dur="10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182A016C-21B7-4826-B45E-8441677D9EEA}"/>
              </a:ext>
            </a:extLst>
          </p:cNvPr>
          <p:cNvSpPr txBox="1">
            <a:spLocks noGrp="1"/>
          </p:cNvSpPr>
          <p:nvPr>
            <p:ph type="title" idx="4294967295"/>
          </p:nvPr>
        </p:nvSpPr>
        <p:spPr>
          <a:xfrm>
            <a:off x="0" y="1"/>
            <a:ext cx="12192000" cy="9620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algn="ctr"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50" normalizeH="0" baseline="0" noProof="0" dirty="0">
                <a:ln>
                  <a:noFill/>
                </a:ln>
                <a:solidFill>
                  <a:schemeClr val="tx1">
                    <a:lumMod val="75000"/>
                    <a:lumOff val="25000"/>
                  </a:schemeClr>
                </a:solidFill>
                <a:effectLst/>
                <a:uLnTx/>
                <a:uFillTx/>
                <a:latin typeface="+mj-lt"/>
                <a:ea typeface="+mj-ea"/>
                <a:cs typeface="+mj-cs"/>
              </a:rPr>
              <a:t>What is LANDFIRE Disturbance?</a:t>
            </a:r>
          </a:p>
        </p:txBody>
      </p:sp>
      <p:sp>
        <p:nvSpPr>
          <p:cNvPr id="4" name="Content Placeholder 3">
            <a:extLst>
              <a:ext uri="{FF2B5EF4-FFF2-40B4-BE49-F238E27FC236}">
                <a16:creationId xmlns:a16="http://schemas.microsoft.com/office/drawing/2014/main" id="{15B494FD-EB25-4373-8799-C111803B2D62}"/>
              </a:ext>
            </a:extLst>
          </p:cNvPr>
          <p:cNvSpPr>
            <a:spLocks noGrp="1"/>
          </p:cNvSpPr>
          <p:nvPr>
            <p:ph idx="1"/>
          </p:nvPr>
        </p:nvSpPr>
        <p:spPr>
          <a:xfrm>
            <a:off x="257175" y="1141379"/>
            <a:ext cx="11687175" cy="4972920"/>
          </a:xfrm>
        </p:spPr>
        <p:txBody>
          <a:bodyPr>
            <a:normAutofit/>
          </a:bodyPr>
          <a:lstStyle/>
          <a:p>
            <a:r>
              <a:rPr lang="en-US" sz="2200" dirty="0"/>
              <a:t>LANDFIRE’s disturbance products reflect abrupt inter-annual changes originating from either human or natural incidents but also include agency-submitted “Events” that capture vegetation/fuel treatment activity</a:t>
            </a:r>
          </a:p>
          <a:p>
            <a:r>
              <a:rPr lang="en-US" sz="2200" dirty="0"/>
              <a:t>Three key components</a:t>
            </a:r>
          </a:p>
          <a:p>
            <a:pPr lvl="1"/>
            <a:r>
              <a:rPr lang="en-US" sz="2000" dirty="0"/>
              <a:t>Fire Program Data</a:t>
            </a:r>
          </a:p>
          <a:p>
            <a:pPr lvl="2"/>
            <a:r>
              <a:rPr lang="en-US" sz="1600" dirty="0"/>
              <a:t>MTBS, BARC, RAVG</a:t>
            </a:r>
          </a:p>
          <a:p>
            <a:pPr lvl="1"/>
            <a:r>
              <a:rPr lang="en-US" sz="2000" dirty="0"/>
              <a:t>Public Events (agency/user produced)</a:t>
            </a:r>
          </a:p>
          <a:p>
            <a:pPr lvl="1"/>
            <a:r>
              <a:rPr lang="en-US" sz="2000" dirty="0"/>
              <a:t>Remotely Sensed Landscape Change (RSLC)</a:t>
            </a:r>
          </a:p>
          <a:p>
            <a:r>
              <a:rPr lang="en-US" sz="2200" dirty="0"/>
              <a:t>Other data/programs</a:t>
            </a:r>
          </a:p>
          <a:p>
            <a:pPr lvl="1"/>
            <a:r>
              <a:rPr lang="en-US" sz="2000" dirty="0"/>
              <a:t>NLCD (Urban/Roads)</a:t>
            </a:r>
          </a:p>
          <a:p>
            <a:pPr lvl="1"/>
            <a:r>
              <a:rPr lang="en-US" sz="2000" dirty="0"/>
              <a:t>GAP (Protected Areas)</a:t>
            </a:r>
          </a:p>
          <a:p>
            <a:pPr lvl="1"/>
            <a:r>
              <a:rPr lang="en-US" sz="2000" dirty="0"/>
              <a:t>USDA (Cropland Data Layer) </a:t>
            </a:r>
          </a:p>
          <a:p>
            <a:pPr marL="201168" lvl="1" indent="0">
              <a:buNone/>
            </a:pPr>
            <a:endParaRPr lang="en-US" sz="2000" dirty="0"/>
          </a:p>
          <a:p>
            <a:pPr lvl="1"/>
            <a:endParaRPr lang="en-US" sz="2000" dirty="0"/>
          </a:p>
          <a:p>
            <a:pPr marL="384048" lvl="2" indent="0">
              <a:buNone/>
            </a:pPr>
            <a:endParaRPr lang="en-US" sz="1600" dirty="0"/>
          </a:p>
        </p:txBody>
      </p:sp>
      <p:pic>
        <p:nvPicPr>
          <p:cNvPr id="6" name="Picture 5" descr="A body of water with a mountain in the background&#10;&#10;Description automatically generated with medium confidence">
            <a:extLst>
              <a:ext uri="{FF2B5EF4-FFF2-40B4-BE49-F238E27FC236}">
                <a16:creationId xmlns:a16="http://schemas.microsoft.com/office/drawing/2014/main" id="{F5CA5AD3-CFB8-4553-9C87-30E86002AB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8383" y="1977222"/>
            <a:ext cx="5764715" cy="3843143"/>
          </a:xfrm>
          <a:prstGeom prst="rect">
            <a:avLst/>
          </a:prstGeom>
          <a:ln w="28575">
            <a:solidFill>
              <a:schemeClr val="tx1"/>
            </a:solidFill>
          </a:ln>
        </p:spPr>
      </p:pic>
      <p:pic>
        <p:nvPicPr>
          <p:cNvPr id="5" name="Picture 4" descr="LANDFIRE logo">
            <a:extLst>
              <a:ext uri="{FF2B5EF4-FFF2-40B4-BE49-F238E27FC236}">
                <a16:creationId xmlns:a16="http://schemas.microsoft.com/office/drawing/2014/main" id="{D34630C4-CFE0-40B8-97F1-25D5F19000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6236" y="6020513"/>
            <a:ext cx="1109869" cy="550884"/>
          </a:xfrm>
          <a:prstGeom prst="rect">
            <a:avLst/>
          </a:prstGeom>
        </p:spPr>
      </p:pic>
    </p:spTree>
    <p:extLst>
      <p:ext uri="{BB962C8B-B14F-4D97-AF65-F5344CB8AC3E}">
        <p14:creationId xmlns:p14="http://schemas.microsoft.com/office/powerpoint/2010/main" val="236590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6">
            <a:extLst>
              <a:ext uri="{FF2B5EF4-FFF2-40B4-BE49-F238E27FC236}">
                <a16:creationId xmlns:a16="http://schemas.microsoft.com/office/drawing/2014/main" id="{7273BF02-68D9-4618-856E-21B9E9F1CF00}"/>
              </a:ext>
            </a:extLst>
          </p:cNvPr>
          <p:cNvSpPr txBox="1">
            <a:spLocks noGrp="1"/>
          </p:cNvSpPr>
          <p:nvPr>
            <p:ph type="title" idx="4294967295"/>
          </p:nvPr>
        </p:nvSpPr>
        <p:spPr>
          <a:xfrm>
            <a:off x="0" y="1"/>
            <a:ext cx="12192000" cy="9620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50" normalizeH="0" baseline="0" noProof="0" dirty="0">
                <a:ln>
                  <a:noFill/>
                </a:ln>
                <a:solidFill>
                  <a:schemeClr val="tx1">
                    <a:lumMod val="75000"/>
                    <a:lumOff val="25000"/>
                  </a:schemeClr>
                </a:solidFill>
                <a:effectLst/>
                <a:uLnTx/>
                <a:uFillTx/>
                <a:latin typeface="+mj-lt"/>
                <a:ea typeface="+mj-ea"/>
                <a:cs typeface="+mj-cs"/>
              </a:rPr>
              <a:t>Disturbance Attributes</a:t>
            </a:r>
          </a:p>
        </p:txBody>
      </p:sp>
      <p:grpSp>
        <p:nvGrpSpPr>
          <p:cNvPr id="60" name="Group 59" descr="Graphic showing tables of legends">
            <a:extLst>
              <a:ext uri="{FF2B5EF4-FFF2-40B4-BE49-F238E27FC236}">
                <a16:creationId xmlns:a16="http://schemas.microsoft.com/office/drawing/2014/main" id="{D53BA48A-4610-4427-B3B1-0AE5E4328C99}"/>
              </a:ext>
            </a:extLst>
          </p:cNvPr>
          <p:cNvGrpSpPr/>
          <p:nvPr/>
        </p:nvGrpSpPr>
        <p:grpSpPr>
          <a:xfrm>
            <a:off x="1291414" y="1172050"/>
            <a:ext cx="9609172" cy="4685330"/>
            <a:chOff x="267976" y="1071734"/>
            <a:chExt cx="9609172" cy="4685330"/>
          </a:xfrm>
        </p:grpSpPr>
        <p:grpSp>
          <p:nvGrpSpPr>
            <p:cNvPr id="59" name="Group 58">
              <a:extLst>
                <a:ext uri="{FF2B5EF4-FFF2-40B4-BE49-F238E27FC236}">
                  <a16:creationId xmlns:a16="http://schemas.microsoft.com/office/drawing/2014/main" id="{3DF2DB5F-169E-4C20-8B55-8029746420A6}"/>
                </a:ext>
              </a:extLst>
            </p:cNvPr>
            <p:cNvGrpSpPr/>
            <p:nvPr/>
          </p:nvGrpSpPr>
          <p:grpSpPr>
            <a:xfrm>
              <a:off x="267976" y="1071734"/>
              <a:ext cx="1657143" cy="4685330"/>
              <a:chOff x="267976" y="1071734"/>
              <a:chExt cx="1657143" cy="4685330"/>
            </a:xfrm>
          </p:grpSpPr>
          <p:pic>
            <p:nvPicPr>
              <p:cNvPr id="27" name="Picture 26">
                <a:extLst>
                  <a:ext uri="{FF2B5EF4-FFF2-40B4-BE49-F238E27FC236}">
                    <a16:creationId xmlns:a16="http://schemas.microsoft.com/office/drawing/2014/main" id="{DEA5C8DE-D203-4BF2-A0AA-97451FC544F1}"/>
                  </a:ext>
                </a:extLst>
              </p:cNvPr>
              <p:cNvPicPr>
                <a:picLocks noChangeAspect="1"/>
              </p:cNvPicPr>
              <p:nvPr/>
            </p:nvPicPr>
            <p:blipFill>
              <a:blip r:embed="rId3"/>
              <a:stretch>
                <a:fillRect/>
              </a:stretch>
            </p:blipFill>
            <p:spPr>
              <a:xfrm>
                <a:off x="267976" y="1528493"/>
                <a:ext cx="1657143" cy="4228571"/>
              </a:xfrm>
              <a:prstGeom prst="rect">
                <a:avLst/>
              </a:prstGeom>
              <a:ln w="19050">
                <a:solidFill>
                  <a:schemeClr val="tx1"/>
                </a:solidFill>
              </a:ln>
            </p:spPr>
          </p:pic>
          <p:sp>
            <p:nvSpPr>
              <p:cNvPr id="44" name="TextBox 43">
                <a:extLst>
                  <a:ext uri="{FF2B5EF4-FFF2-40B4-BE49-F238E27FC236}">
                    <a16:creationId xmlns:a16="http://schemas.microsoft.com/office/drawing/2014/main" id="{1FD8E4F7-B3AC-40A0-9F64-02D4D25D3BD3}"/>
                  </a:ext>
                </a:extLst>
              </p:cNvPr>
              <p:cNvSpPr txBox="1"/>
              <p:nvPr/>
            </p:nvSpPr>
            <p:spPr>
              <a:xfrm>
                <a:off x="566845" y="1071734"/>
                <a:ext cx="1059404" cy="369332"/>
              </a:xfrm>
              <a:prstGeom prst="rect">
                <a:avLst/>
              </a:prstGeom>
              <a:noFill/>
            </p:spPr>
            <p:txBody>
              <a:bodyPr wrap="square" rtlCol="0">
                <a:spAutoFit/>
              </a:bodyPr>
              <a:lstStyle/>
              <a:p>
                <a:r>
                  <a:rPr lang="en-US" dirty="0" err="1"/>
                  <a:t>Dist</a:t>
                </a:r>
                <a:r>
                  <a:rPr lang="en-US" dirty="0"/>
                  <a:t> Type</a:t>
                </a:r>
              </a:p>
            </p:txBody>
          </p:sp>
        </p:grpSp>
        <p:grpSp>
          <p:nvGrpSpPr>
            <p:cNvPr id="58" name="Group 57">
              <a:extLst>
                <a:ext uri="{FF2B5EF4-FFF2-40B4-BE49-F238E27FC236}">
                  <a16:creationId xmlns:a16="http://schemas.microsoft.com/office/drawing/2014/main" id="{A41B0F18-0C98-4049-B533-0DB1AD859811}"/>
                </a:ext>
              </a:extLst>
            </p:cNvPr>
            <p:cNvGrpSpPr/>
            <p:nvPr/>
          </p:nvGrpSpPr>
          <p:grpSpPr>
            <a:xfrm>
              <a:off x="2298562" y="1071734"/>
              <a:ext cx="1152381" cy="1633870"/>
              <a:chOff x="1955702" y="1071734"/>
              <a:chExt cx="1152381" cy="1633870"/>
            </a:xfrm>
          </p:grpSpPr>
          <p:pic>
            <p:nvPicPr>
              <p:cNvPr id="41" name="Picture 40">
                <a:extLst>
                  <a:ext uri="{FF2B5EF4-FFF2-40B4-BE49-F238E27FC236}">
                    <a16:creationId xmlns:a16="http://schemas.microsoft.com/office/drawing/2014/main" id="{FFBF3492-F726-4050-8C94-B06464DF3FC3}"/>
                  </a:ext>
                </a:extLst>
              </p:cNvPr>
              <p:cNvPicPr>
                <a:picLocks noChangeAspect="1"/>
              </p:cNvPicPr>
              <p:nvPr/>
            </p:nvPicPr>
            <p:blipFill>
              <a:blip r:embed="rId4"/>
              <a:stretch>
                <a:fillRect/>
              </a:stretch>
            </p:blipFill>
            <p:spPr>
              <a:xfrm>
                <a:off x="1955702" y="1524652"/>
                <a:ext cx="1152381" cy="1180952"/>
              </a:xfrm>
              <a:prstGeom prst="rect">
                <a:avLst/>
              </a:prstGeom>
              <a:ln w="19050">
                <a:solidFill>
                  <a:schemeClr val="tx1"/>
                </a:solidFill>
              </a:ln>
            </p:spPr>
          </p:pic>
          <p:sp>
            <p:nvSpPr>
              <p:cNvPr id="45" name="TextBox 44">
                <a:extLst>
                  <a:ext uri="{FF2B5EF4-FFF2-40B4-BE49-F238E27FC236}">
                    <a16:creationId xmlns:a16="http://schemas.microsoft.com/office/drawing/2014/main" id="{D5C53998-F5D2-48F3-89EB-92D8DEAA985C}"/>
                  </a:ext>
                </a:extLst>
              </p:cNvPr>
              <p:cNvSpPr txBox="1"/>
              <p:nvPr/>
            </p:nvSpPr>
            <p:spPr>
              <a:xfrm>
                <a:off x="2002190" y="1071734"/>
                <a:ext cx="1059404" cy="369332"/>
              </a:xfrm>
              <a:prstGeom prst="rect">
                <a:avLst/>
              </a:prstGeom>
              <a:noFill/>
            </p:spPr>
            <p:txBody>
              <a:bodyPr wrap="square" rtlCol="0">
                <a:spAutoFit/>
              </a:bodyPr>
              <a:lstStyle/>
              <a:p>
                <a:r>
                  <a:rPr lang="en-US" dirty="0" err="1"/>
                  <a:t>Dist</a:t>
                </a:r>
                <a:r>
                  <a:rPr lang="en-US" dirty="0"/>
                  <a:t> Conf</a:t>
                </a:r>
              </a:p>
            </p:txBody>
          </p:sp>
        </p:grpSp>
        <p:grpSp>
          <p:nvGrpSpPr>
            <p:cNvPr id="57" name="Group 56">
              <a:extLst>
                <a:ext uri="{FF2B5EF4-FFF2-40B4-BE49-F238E27FC236}">
                  <a16:creationId xmlns:a16="http://schemas.microsoft.com/office/drawing/2014/main" id="{9EE2749A-7C67-4003-B75B-602C4205E053}"/>
                </a:ext>
              </a:extLst>
            </p:cNvPr>
            <p:cNvGrpSpPr/>
            <p:nvPr/>
          </p:nvGrpSpPr>
          <p:grpSpPr>
            <a:xfrm>
              <a:off x="3824386" y="1071734"/>
              <a:ext cx="1533333" cy="2224347"/>
              <a:chOff x="3508647" y="1071734"/>
              <a:chExt cx="1533333" cy="2224347"/>
            </a:xfrm>
          </p:grpSpPr>
          <p:pic>
            <p:nvPicPr>
              <p:cNvPr id="43" name="Picture 42">
                <a:extLst>
                  <a:ext uri="{FF2B5EF4-FFF2-40B4-BE49-F238E27FC236}">
                    <a16:creationId xmlns:a16="http://schemas.microsoft.com/office/drawing/2014/main" id="{863A3F31-7093-44E9-BF57-897862C51444}"/>
                  </a:ext>
                </a:extLst>
              </p:cNvPr>
              <p:cNvPicPr>
                <a:picLocks noChangeAspect="1"/>
              </p:cNvPicPr>
              <p:nvPr/>
            </p:nvPicPr>
            <p:blipFill>
              <a:blip r:embed="rId5"/>
              <a:stretch>
                <a:fillRect/>
              </a:stretch>
            </p:blipFill>
            <p:spPr>
              <a:xfrm>
                <a:off x="3508647" y="1524652"/>
                <a:ext cx="1533333" cy="1771429"/>
              </a:xfrm>
              <a:prstGeom prst="rect">
                <a:avLst/>
              </a:prstGeom>
              <a:ln w="19050">
                <a:solidFill>
                  <a:schemeClr val="tx1"/>
                </a:solidFill>
              </a:ln>
            </p:spPr>
          </p:pic>
          <p:sp>
            <p:nvSpPr>
              <p:cNvPr id="46" name="TextBox 45">
                <a:extLst>
                  <a:ext uri="{FF2B5EF4-FFF2-40B4-BE49-F238E27FC236}">
                    <a16:creationId xmlns:a16="http://schemas.microsoft.com/office/drawing/2014/main" id="{3B14567B-82CD-40F0-AC3F-25B2EBD4886C}"/>
                  </a:ext>
                </a:extLst>
              </p:cNvPr>
              <p:cNvSpPr txBox="1"/>
              <p:nvPr/>
            </p:nvSpPr>
            <p:spPr>
              <a:xfrm>
                <a:off x="3777240" y="1071734"/>
                <a:ext cx="996147" cy="369332"/>
              </a:xfrm>
              <a:prstGeom prst="rect">
                <a:avLst/>
              </a:prstGeom>
              <a:noFill/>
            </p:spPr>
            <p:txBody>
              <a:bodyPr wrap="square" rtlCol="0">
                <a:spAutoFit/>
              </a:bodyPr>
              <a:lstStyle/>
              <a:p>
                <a:r>
                  <a:rPr lang="en-US" dirty="0"/>
                  <a:t>Severity</a:t>
                </a:r>
              </a:p>
            </p:txBody>
          </p:sp>
        </p:grpSp>
        <p:grpSp>
          <p:nvGrpSpPr>
            <p:cNvPr id="56" name="Group 55">
              <a:extLst>
                <a:ext uri="{FF2B5EF4-FFF2-40B4-BE49-F238E27FC236}">
                  <a16:creationId xmlns:a16="http://schemas.microsoft.com/office/drawing/2014/main" id="{0BD3BE41-6126-4E9C-BA96-583DB0017EF4}"/>
                </a:ext>
              </a:extLst>
            </p:cNvPr>
            <p:cNvGrpSpPr/>
            <p:nvPr/>
          </p:nvGrpSpPr>
          <p:grpSpPr>
            <a:xfrm>
              <a:off x="5572518" y="1071734"/>
              <a:ext cx="1447707" cy="1633870"/>
              <a:chOff x="5220643" y="1071734"/>
              <a:chExt cx="1447707" cy="1633870"/>
            </a:xfrm>
          </p:grpSpPr>
          <p:sp>
            <p:nvSpPr>
              <p:cNvPr id="47" name="TextBox 46">
                <a:extLst>
                  <a:ext uri="{FF2B5EF4-FFF2-40B4-BE49-F238E27FC236}">
                    <a16:creationId xmlns:a16="http://schemas.microsoft.com/office/drawing/2014/main" id="{3C767D4A-C1CF-405C-A401-F7344498C6D5}"/>
                  </a:ext>
                </a:extLst>
              </p:cNvPr>
              <p:cNvSpPr txBox="1"/>
              <p:nvPr/>
            </p:nvSpPr>
            <p:spPr>
              <a:xfrm>
                <a:off x="5220643" y="1071734"/>
                <a:ext cx="1447707" cy="369332"/>
              </a:xfrm>
              <a:prstGeom prst="rect">
                <a:avLst/>
              </a:prstGeom>
              <a:noFill/>
            </p:spPr>
            <p:txBody>
              <a:bodyPr wrap="square" rtlCol="0">
                <a:spAutoFit/>
              </a:bodyPr>
              <a:lstStyle/>
              <a:p>
                <a:r>
                  <a:rPr lang="en-US" dirty="0"/>
                  <a:t>Severity Conf</a:t>
                </a:r>
              </a:p>
            </p:txBody>
          </p:sp>
          <p:pic>
            <p:nvPicPr>
              <p:cNvPr id="49" name="Picture 48">
                <a:extLst>
                  <a:ext uri="{FF2B5EF4-FFF2-40B4-BE49-F238E27FC236}">
                    <a16:creationId xmlns:a16="http://schemas.microsoft.com/office/drawing/2014/main" id="{FE141A4C-B137-4236-9642-A3D54E85B069}"/>
                  </a:ext>
                </a:extLst>
              </p:cNvPr>
              <p:cNvPicPr>
                <a:picLocks noChangeAspect="1"/>
              </p:cNvPicPr>
              <p:nvPr/>
            </p:nvPicPr>
            <p:blipFill>
              <a:blip r:embed="rId4"/>
              <a:stretch>
                <a:fillRect/>
              </a:stretch>
            </p:blipFill>
            <p:spPr>
              <a:xfrm>
                <a:off x="5379287" y="1524652"/>
                <a:ext cx="1152381" cy="1180952"/>
              </a:xfrm>
              <a:prstGeom prst="rect">
                <a:avLst/>
              </a:prstGeom>
              <a:ln w="19050">
                <a:solidFill>
                  <a:schemeClr val="tx1"/>
                </a:solidFill>
              </a:ln>
            </p:spPr>
          </p:pic>
        </p:grpSp>
        <p:grpSp>
          <p:nvGrpSpPr>
            <p:cNvPr id="55" name="Group 54">
              <a:extLst>
                <a:ext uri="{FF2B5EF4-FFF2-40B4-BE49-F238E27FC236}">
                  <a16:creationId xmlns:a16="http://schemas.microsoft.com/office/drawing/2014/main" id="{07D3265D-006F-4286-9940-FD7A6A1FDB36}"/>
                </a:ext>
              </a:extLst>
            </p:cNvPr>
            <p:cNvGrpSpPr/>
            <p:nvPr/>
          </p:nvGrpSpPr>
          <p:grpSpPr>
            <a:xfrm>
              <a:off x="7256986" y="1071734"/>
              <a:ext cx="2620162" cy="3157680"/>
              <a:chOff x="7256986" y="1071734"/>
              <a:chExt cx="2620162" cy="3157680"/>
            </a:xfrm>
          </p:grpSpPr>
          <p:sp>
            <p:nvSpPr>
              <p:cNvPr id="48" name="TextBox 47">
                <a:extLst>
                  <a:ext uri="{FF2B5EF4-FFF2-40B4-BE49-F238E27FC236}">
                    <a16:creationId xmlns:a16="http://schemas.microsoft.com/office/drawing/2014/main" id="{73CA487E-A4DC-40EF-AAC6-C7D77175D9A9}"/>
                  </a:ext>
                </a:extLst>
              </p:cNvPr>
              <p:cNvSpPr txBox="1"/>
              <p:nvPr/>
            </p:nvSpPr>
            <p:spPr>
              <a:xfrm>
                <a:off x="7256986" y="1071734"/>
                <a:ext cx="2620162" cy="369332"/>
              </a:xfrm>
              <a:prstGeom prst="rect">
                <a:avLst/>
              </a:prstGeom>
              <a:noFill/>
            </p:spPr>
            <p:txBody>
              <a:bodyPr wrap="square" rtlCol="0">
                <a:spAutoFit/>
              </a:bodyPr>
              <a:lstStyle/>
              <a:p>
                <a:r>
                  <a:rPr lang="en-US" dirty="0"/>
                  <a:t>Sources (up to 4 per class)</a:t>
                </a:r>
              </a:p>
            </p:txBody>
          </p:sp>
          <p:pic>
            <p:nvPicPr>
              <p:cNvPr id="51" name="Picture 50">
                <a:extLst>
                  <a:ext uri="{FF2B5EF4-FFF2-40B4-BE49-F238E27FC236}">
                    <a16:creationId xmlns:a16="http://schemas.microsoft.com/office/drawing/2014/main" id="{93AB1A48-2031-4790-B8BC-157F91829D7E}"/>
                  </a:ext>
                </a:extLst>
              </p:cNvPr>
              <p:cNvPicPr>
                <a:picLocks noChangeAspect="1"/>
              </p:cNvPicPr>
              <p:nvPr/>
            </p:nvPicPr>
            <p:blipFill>
              <a:blip r:embed="rId6"/>
              <a:stretch>
                <a:fillRect/>
              </a:stretch>
            </p:blipFill>
            <p:spPr>
              <a:xfrm>
                <a:off x="7405163" y="1524652"/>
                <a:ext cx="2323809" cy="2704762"/>
              </a:xfrm>
              <a:prstGeom prst="rect">
                <a:avLst/>
              </a:prstGeom>
              <a:ln w="19050">
                <a:solidFill>
                  <a:schemeClr val="tx1"/>
                </a:solidFill>
              </a:ln>
            </p:spPr>
          </p:pic>
        </p:grpSp>
      </p:grpSp>
      <p:sp>
        <p:nvSpPr>
          <p:cNvPr id="61" name="TextBox 60">
            <a:extLst>
              <a:ext uri="{FF2B5EF4-FFF2-40B4-BE49-F238E27FC236}">
                <a16:creationId xmlns:a16="http://schemas.microsoft.com/office/drawing/2014/main" id="{B806EA98-135B-4F09-B621-67C997384AD7}"/>
              </a:ext>
            </a:extLst>
          </p:cNvPr>
          <p:cNvSpPr txBox="1"/>
          <p:nvPr/>
        </p:nvSpPr>
        <p:spPr>
          <a:xfrm>
            <a:off x="3470177" y="3641802"/>
            <a:ext cx="4792729" cy="523220"/>
          </a:xfrm>
          <a:prstGeom prst="rect">
            <a:avLst/>
          </a:prstGeom>
          <a:noFill/>
        </p:spPr>
        <p:txBody>
          <a:bodyPr wrap="square" rtlCol="0">
            <a:spAutoFit/>
          </a:bodyPr>
          <a:lstStyle/>
          <a:p>
            <a:r>
              <a:rPr lang="en-US" sz="2800" dirty="0">
                <a:solidFill>
                  <a:srgbClr val="C00000"/>
                </a:solidFill>
              </a:rPr>
              <a:t>56 Unique Class  descriptions</a:t>
            </a:r>
          </a:p>
        </p:txBody>
      </p:sp>
      <p:sp>
        <p:nvSpPr>
          <p:cNvPr id="22" name="TextBox 21">
            <a:extLst>
              <a:ext uri="{FF2B5EF4-FFF2-40B4-BE49-F238E27FC236}">
                <a16:creationId xmlns:a16="http://schemas.microsoft.com/office/drawing/2014/main" id="{0FD10947-EFDB-44DC-9A74-B6AB61958A84}"/>
              </a:ext>
            </a:extLst>
          </p:cNvPr>
          <p:cNvSpPr txBox="1"/>
          <p:nvPr/>
        </p:nvSpPr>
        <p:spPr>
          <a:xfrm>
            <a:off x="5020381" y="4410428"/>
            <a:ext cx="2435367" cy="369332"/>
          </a:xfrm>
          <a:prstGeom prst="rect">
            <a:avLst/>
          </a:prstGeom>
          <a:noFill/>
        </p:spPr>
        <p:txBody>
          <a:bodyPr wrap="square" rtlCol="0">
            <a:spAutoFit/>
          </a:bodyPr>
          <a:lstStyle/>
          <a:p>
            <a:r>
              <a:rPr lang="en-US" dirty="0"/>
              <a:t>Detailed Descriptions</a:t>
            </a:r>
          </a:p>
        </p:txBody>
      </p:sp>
      <p:pic>
        <p:nvPicPr>
          <p:cNvPr id="21" name="Picture 20" descr="screen shot of descriptions for the class descriptions">
            <a:extLst>
              <a:ext uri="{FF2B5EF4-FFF2-40B4-BE49-F238E27FC236}">
                <a16:creationId xmlns:a16="http://schemas.microsoft.com/office/drawing/2014/main" id="{25ACE720-5D2C-47AC-83AB-DF1CFB11935E}"/>
              </a:ext>
            </a:extLst>
          </p:cNvPr>
          <p:cNvPicPr>
            <a:picLocks noChangeAspect="1"/>
          </p:cNvPicPr>
          <p:nvPr/>
        </p:nvPicPr>
        <p:blipFill>
          <a:blip r:embed="rId7"/>
          <a:stretch>
            <a:fillRect/>
          </a:stretch>
        </p:blipFill>
        <p:spPr>
          <a:xfrm>
            <a:off x="3424446" y="4779760"/>
            <a:ext cx="5376234" cy="1241675"/>
          </a:xfrm>
          <a:prstGeom prst="rect">
            <a:avLst/>
          </a:prstGeom>
          <a:ln w="19050">
            <a:solidFill>
              <a:schemeClr val="tx1"/>
            </a:solidFill>
          </a:ln>
        </p:spPr>
      </p:pic>
      <p:pic>
        <p:nvPicPr>
          <p:cNvPr id="14" name="Picture 13" descr="LANDFIRE logo">
            <a:extLst>
              <a:ext uri="{FF2B5EF4-FFF2-40B4-BE49-F238E27FC236}">
                <a16:creationId xmlns:a16="http://schemas.microsoft.com/office/drawing/2014/main" id="{DE7AEA2B-48AD-41E3-811F-3AC28603C0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6236" y="6020513"/>
            <a:ext cx="1109869" cy="550884"/>
          </a:xfrm>
          <a:prstGeom prst="rect">
            <a:avLst/>
          </a:prstGeom>
        </p:spPr>
      </p:pic>
    </p:spTree>
    <p:extLst>
      <p:ext uri="{BB962C8B-B14F-4D97-AF65-F5344CB8AC3E}">
        <p14:creationId xmlns:p14="http://schemas.microsoft.com/office/powerpoint/2010/main" val="3308984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56F89-2175-4B7A-85D8-20785639E042}"/>
              </a:ext>
            </a:extLst>
          </p:cNvPr>
          <p:cNvSpPr>
            <a:spLocks noGrp="1"/>
          </p:cNvSpPr>
          <p:nvPr>
            <p:ph type="title"/>
          </p:nvPr>
        </p:nvSpPr>
        <p:spPr/>
        <p:txBody>
          <a:bodyPr/>
          <a:lstStyle/>
          <a:p>
            <a:r>
              <a:rPr lang="en-US" dirty="0"/>
              <a:t>Annual Disturbance Legend</a:t>
            </a:r>
          </a:p>
        </p:txBody>
      </p:sp>
      <p:sp>
        <p:nvSpPr>
          <p:cNvPr id="7" name="TextBox 6">
            <a:extLst>
              <a:ext uri="{FF2B5EF4-FFF2-40B4-BE49-F238E27FC236}">
                <a16:creationId xmlns:a16="http://schemas.microsoft.com/office/drawing/2014/main" id="{E96E6E2F-6660-47FB-9AB7-B6D424ED5294}"/>
              </a:ext>
            </a:extLst>
          </p:cNvPr>
          <p:cNvSpPr txBox="1"/>
          <p:nvPr/>
        </p:nvSpPr>
        <p:spPr>
          <a:xfrm>
            <a:off x="141767" y="1509823"/>
            <a:ext cx="1528007" cy="646331"/>
          </a:xfrm>
          <a:prstGeom prst="rect">
            <a:avLst/>
          </a:prstGeom>
          <a:noFill/>
        </p:spPr>
        <p:txBody>
          <a:bodyPr wrap="square" rtlCol="0">
            <a:spAutoFit/>
          </a:bodyPr>
          <a:lstStyle/>
          <a:p>
            <a:r>
              <a:rPr lang="en-US" dirty="0"/>
              <a:t>323 Unique Classes</a:t>
            </a:r>
          </a:p>
        </p:txBody>
      </p:sp>
      <p:pic>
        <p:nvPicPr>
          <p:cNvPr id="6" name="Picture 5" descr="graphic showing what an attribute table looks like">
            <a:extLst>
              <a:ext uri="{FF2B5EF4-FFF2-40B4-BE49-F238E27FC236}">
                <a16:creationId xmlns:a16="http://schemas.microsoft.com/office/drawing/2014/main" id="{AF066BAA-28C2-463A-9B68-56ADFF1E442F}"/>
              </a:ext>
            </a:extLst>
          </p:cNvPr>
          <p:cNvPicPr>
            <a:picLocks noChangeAspect="1"/>
          </p:cNvPicPr>
          <p:nvPr/>
        </p:nvPicPr>
        <p:blipFill>
          <a:blip r:embed="rId3"/>
          <a:stretch>
            <a:fillRect/>
          </a:stretch>
        </p:blipFill>
        <p:spPr>
          <a:xfrm>
            <a:off x="1764787" y="1093391"/>
            <a:ext cx="10285446" cy="4790573"/>
          </a:xfrm>
          <a:prstGeom prst="rect">
            <a:avLst/>
          </a:prstGeom>
          <a:ln w="28575">
            <a:solidFill>
              <a:schemeClr val="tx1"/>
            </a:solidFill>
          </a:ln>
        </p:spPr>
      </p:pic>
      <p:pic>
        <p:nvPicPr>
          <p:cNvPr id="8" name="Picture 7" descr="LANDFIRE logo">
            <a:extLst>
              <a:ext uri="{FF2B5EF4-FFF2-40B4-BE49-F238E27FC236}">
                <a16:creationId xmlns:a16="http://schemas.microsoft.com/office/drawing/2014/main" id="{C0F1421C-F866-419D-A64F-4EDBD63285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6236" y="6020513"/>
            <a:ext cx="1109869" cy="550884"/>
          </a:xfrm>
          <a:prstGeom prst="rect">
            <a:avLst/>
          </a:prstGeom>
        </p:spPr>
      </p:pic>
    </p:spTree>
    <p:extLst>
      <p:ext uri="{BB962C8B-B14F-4D97-AF65-F5344CB8AC3E}">
        <p14:creationId xmlns:p14="http://schemas.microsoft.com/office/powerpoint/2010/main" val="162107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2BE6C-3A75-446A-937B-198A14AD8C52}"/>
              </a:ext>
            </a:extLst>
          </p:cNvPr>
          <p:cNvSpPr>
            <a:spLocks noGrp="1"/>
          </p:cNvSpPr>
          <p:nvPr>
            <p:ph type="title"/>
          </p:nvPr>
        </p:nvSpPr>
        <p:spPr/>
        <p:txBody>
          <a:bodyPr/>
          <a:lstStyle/>
          <a:p>
            <a:r>
              <a:rPr lang="en-US" dirty="0"/>
              <a:t>How LANDFIRE Disturbance Products are Used</a:t>
            </a:r>
          </a:p>
        </p:txBody>
      </p:sp>
      <p:pic>
        <p:nvPicPr>
          <p:cNvPr id="8" name="Picture 7" descr="Graphic showing an highlighted area of disturbance">
            <a:extLst>
              <a:ext uri="{FF2B5EF4-FFF2-40B4-BE49-F238E27FC236}">
                <a16:creationId xmlns:a16="http://schemas.microsoft.com/office/drawing/2014/main" id="{19523F3B-2753-4F5E-9347-3CEF421DDA05}"/>
              </a:ext>
            </a:extLst>
          </p:cNvPr>
          <p:cNvPicPr>
            <a:picLocks noChangeAspect="1"/>
          </p:cNvPicPr>
          <p:nvPr/>
        </p:nvPicPr>
        <p:blipFill>
          <a:blip r:embed="rId2"/>
          <a:stretch>
            <a:fillRect/>
          </a:stretch>
        </p:blipFill>
        <p:spPr>
          <a:xfrm>
            <a:off x="863090" y="1284886"/>
            <a:ext cx="2781445" cy="3206965"/>
          </a:xfrm>
          <a:prstGeom prst="rect">
            <a:avLst/>
          </a:prstGeom>
          <a:ln w="28575">
            <a:solidFill>
              <a:schemeClr val="tx1"/>
            </a:solidFill>
          </a:ln>
        </p:spPr>
      </p:pic>
      <p:sp>
        <p:nvSpPr>
          <p:cNvPr id="13" name="TextBox 12">
            <a:extLst>
              <a:ext uri="{FF2B5EF4-FFF2-40B4-BE49-F238E27FC236}">
                <a16:creationId xmlns:a16="http://schemas.microsoft.com/office/drawing/2014/main" id="{147810D3-2694-4452-8936-5E599DCE606D}"/>
              </a:ext>
            </a:extLst>
          </p:cNvPr>
          <p:cNvSpPr txBox="1"/>
          <p:nvPr/>
        </p:nvSpPr>
        <p:spPr>
          <a:xfrm>
            <a:off x="905618" y="4641162"/>
            <a:ext cx="2837040" cy="1854354"/>
          </a:xfrm>
          <a:prstGeom prst="rect">
            <a:avLst/>
          </a:prstGeom>
          <a:noFill/>
        </p:spPr>
        <p:txBody>
          <a:bodyPr wrap="square" rtlCol="0">
            <a:spAutoFit/>
          </a:bodyPr>
          <a:lstStyle/>
          <a:p>
            <a:r>
              <a:rPr lang="en-US" dirty="0"/>
              <a:t>Large Disturbance</a:t>
            </a:r>
          </a:p>
          <a:p>
            <a:r>
              <a:rPr lang="en-US" sz="1200" dirty="0"/>
              <a:t>Year: 2016</a:t>
            </a:r>
          </a:p>
          <a:p>
            <a:r>
              <a:rPr lang="en-US" sz="1200" dirty="0"/>
              <a:t>Type: Wildfire</a:t>
            </a:r>
          </a:p>
          <a:p>
            <a:r>
              <a:rPr lang="en-US" sz="1200" dirty="0"/>
              <a:t>Type Confidence: High </a:t>
            </a:r>
          </a:p>
          <a:p>
            <a:r>
              <a:rPr lang="en-US" sz="1200" dirty="0"/>
              <a:t>Severity: Low-to-high</a:t>
            </a:r>
          </a:p>
          <a:p>
            <a:r>
              <a:rPr lang="en-US" sz="1200" dirty="0"/>
              <a:t>Severity Source: MTBS</a:t>
            </a:r>
          </a:p>
          <a:p>
            <a:r>
              <a:rPr lang="en-US" sz="1200" dirty="0"/>
              <a:t>Severity Confidence: High</a:t>
            </a:r>
          </a:p>
          <a:p>
            <a:endParaRPr lang="en-US" sz="1400" dirty="0"/>
          </a:p>
          <a:p>
            <a:endParaRPr lang="en-US" sz="1050" dirty="0"/>
          </a:p>
        </p:txBody>
      </p:sp>
      <p:pic>
        <p:nvPicPr>
          <p:cNvPr id="10" name="Picture 9" descr="Graphic showing EVC before a fire">
            <a:extLst>
              <a:ext uri="{FF2B5EF4-FFF2-40B4-BE49-F238E27FC236}">
                <a16:creationId xmlns:a16="http://schemas.microsoft.com/office/drawing/2014/main" id="{0E5DF3D2-968A-4578-A3AB-59BDD447BCC9}"/>
              </a:ext>
            </a:extLst>
          </p:cNvPr>
          <p:cNvPicPr>
            <a:picLocks noChangeAspect="1"/>
          </p:cNvPicPr>
          <p:nvPr/>
        </p:nvPicPr>
        <p:blipFill rotWithShape="1">
          <a:blip r:embed="rId3"/>
          <a:srcRect r="5287"/>
          <a:stretch/>
        </p:blipFill>
        <p:spPr>
          <a:xfrm>
            <a:off x="4116492" y="1307273"/>
            <a:ext cx="3560373" cy="3191339"/>
          </a:xfrm>
          <a:prstGeom prst="rect">
            <a:avLst/>
          </a:prstGeom>
          <a:ln w="28575">
            <a:solidFill>
              <a:schemeClr val="tx1"/>
            </a:solidFill>
          </a:ln>
        </p:spPr>
      </p:pic>
      <p:sp>
        <p:nvSpPr>
          <p:cNvPr id="9" name="TextBox 8">
            <a:extLst>
              <a:ext uri="{FF2B5EF4-FFF2-40B4-BE49-F238E27FC236}">
                <a16:creationId xmlns:a16="http://schemas.microsoft.com/office/drawing/2014/main" id="{D90DECA9-828F-426E-B09B-FAC05BFED4E4}"/>
              </a:ext>
            </a:extLst>
          </p:cNvPr>
          <p:cNvSpPr txBox="1"/>
          <p:nvPr/>
        </p:nvSpPr>
        <p:spPr>
          <a:xfrm>
            <a:off x="4244145" y="4641162"/>
            <a:ext cx="2557367" cy="646331"/>
          </a:xfrm>
          <a:prstGeom prst="rect">
            <a:avLst/>
          </a:prstGeom>
          <a:noFill/>
        </p:spPr>
        <p:txBody>
          <a:bodyPr wrap="none" rtlCol="0">
            <a:spAutoFit/>
          </a:bodyPr>
          <a:lstStyle/>
          <a:p>
            <a:r>
              <a:rPr lang="en-US" dirty="0"/>
              <a:t>Existing Vegetation Cover</a:t>
            </a:r>
          </a:p>
          <a:p>
            <a:r>
              <a:rPr lang="en-US" dirty="0"/>
              <a:t>LF 204 Pre-Fire</a:t>
            </a:r>
          </a:p>
        </p:txBody>
      </p:sp>
      <p:pic>
        <p:nvPicPr>
          <p:cNvPr id="11" name="Picture 10" descr="Graphic showing EVC post fire">
            <a:extLst>
              <a:ext uri="{FF2B5EF4-FFF2-40B4-BE49-F238E27FC236}">
                <a16:creationId xmlns:a16="http://schemas.microsoft.com/office/drawing/2014/main" id="{FA3A387F-7DCD-44A7-A0EA-273709EE7791}"/>
              </a:ext>
            </a:extLst>
          </p:cNvPr>
          <p:cNvPicPr>
            <a:picLocks noChangeAspect="1"/>
          </p:cNvPicPr>
          <p:nvPr/>
        </p:nvPicPr>
        <p:blipFill>
          <a:blip r:embed="rId4"/>
          <a:stretch>
            <a:fillRect/>
          </a:stretch>
        </p:blipFill>
        <p:spPr>
          <a:xfrm>
            <a:off x="8043946" y="1307274"/>
            <a:ext cx="3560372" cy="3202709"/>
          </a:xfrm>
          <a:prstGeom prst="rect">
            <a:avLst/>
          </a:prstGeom>
          <a:ln w="28575">
            <a:solidFill>
              <a:schemeClr val="tx1"/>
            </a:solidFill>
          </a:ln>
        </p:spPr>
      </p:pic>
      <p:sp>
        <p:nvSpPr>
          <p:cNvPr id="12" name="TextBox 11">
            <a:extLst>
              <a:ext uri="{FF2B5EF4-FFF2-40B4-BE49-F238E27FC236}">
                <a16:creationId xmlns:a16="http://schemas.microsoft.com/office/drawing/2014/main" id="{49C0087F-BCA6-4E19-9C7C-7AA0330ACB8D}"/>
              </a:ext>
            </a:extLst>
          </p:cNvPr>
          <p:cNvSpPr txBox="1"/>
          <p:nvPr/>
        </p:nvSpPr>
        <p:spPr>
          <a:xfrm>
            <a:off x="8043946" y="4641162"/>
            <a:ext cx="2557367" cy="646331"/>
          </a:xfrm>
          <a:prstGeom prst="rect">
            <a:avLst/>
          </a:prstGeom>
          <a:noFill/>
        </p:spPr>
        <p:txBody>
          <a:bodyPr wrap="none" rtlCol="0">
            <a:spAutoFit/>
          </a:bodyPr>
          <a:lstStyle/>
          <a:p>
            <a:r>
              <a:rPr lang="en-US" dirty="0"/>
              <a:t>Existing Vegetation Cover</a:t>
            </a:r>
          </a:p>
          <a:p>
            <a:r>
              <a:rPr lang="en-US" dirty="0"/>
              <a:t>LF 206 Remap Post-Fire</a:t>
            </a:r>
          </a:p>
        </p:txBody>
      </p:sp>
      <p:pic>
        <p:nvPicPr>
          <p:cNvPr id="6" name="Picture 5" descr="LANDFIRE logo">
            <a:extLst>
              <a:ext uri="{FF2B5EF4-FFF2-40B4-BE49-F238E27FC236}">
                <a16:creationId xmlns:a16="http://schemas.microsoft.com/office/drawing/2014/main" id="{21F0CD17-51A6-4567-9F83-9A21278DCF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236" y="6020513"/>
            <a:ext cx="1109869" cy="550884"/>
          </a:xfrm>
          <a:prstGeom prst="rect">
            <a:avLst/>
          </a:prstGeom>
        </p:spPr>
      </p:pic>
    </p:spTree>
    <p:extLst>
      <p:ext uri="{BB962C8B-B14F-4D97-AF65-F5344CB8AC3E}">
        <p14:creationId xmlns:p14="http://schemas.microsoft.com/office/powerpoint/2010/main" val="194479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6DFAD5-8E5F-449C-A2D3-C5AE1262559F}"/>
              </a:ext>
            </a:extLst>
          </p:cNvPr>
          <p:cNvSpPr>
            <a:spLocks noGrp="1"/>
          </p:cNvSpPr>
          <p:nvPr>
            <p:ph type="title"/>
          </p:nvPr>
        </p:nvSpPr>
        <p:spPr>
          <a:xfrm>
            <a:off x="0" y="190199"/>
            <a:ext cx="12192000" cy="550884"/>
          </a:xfrm>
        </p:spPr>
        <p:txBody>
          <a:bodyPr>
            <a:noAutofit/>
          </a:bodyPr>
          <a:lstStyle/>
          <a:p>
            <a:r>
              <a:rPr lang="en-US" sz="3600" dirty="0"/>
              <a:t>What’s Contributed to “Better/Faster” Disturbance Products?</a:t>
            </a:r>
          </a:p>
        </p:txBody>
      </p:sp>
      <p:pic>
        <p:nvPicPr>
          <p:cNvPr id="5" name="Picture 4" descr="LANDFIRE logo">
            <a:extLst>
              <a:ext uri="{FF2B5EF4-FFF2-40B4-BE49-F238E27FC236}">
                <a16:creationId xmlns:a16="http://schemas.microsoft.com/office/drawing/2014/main" id="{D34630C4-CFE0-40B8-97F1-25D5F19000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6236" y="6020513"/>
            <a:ext cx="1109869" cy="550884"/>
          </a:xfrm>
          <a:prstGeom prst="rect">
            <a:avLst/>
          </a:prstGeom>
        </p:spPr>
      </p:pic>
      <p:pic>
        <p:nvPicPr>
          <p:cNvPr id="3" name="Picture 2" descr="A picture containing train, smoke, track, outdoor&#10;&#10;Description automatically generated">
            <a:extLst>
              <a:ext uri="{FF2B5EF4-FFF2-40B4-BE49-F238E27FC236}">
                <a16:creationId xmlns:a16="http://schemas.microsoft.com/office/drawing/2014/main" id="{10D5AE50-6267-4B91-B60C-BD469A286A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699" y="1570391"/>
            <a:ext cx="7640320" cy="4297680"/>
          </a:xfrm>
          <a:prstGeom prst="rect">
            <a:avLst/>
          </a:prstGeom>
          <a:ln w="28575">
            <a:solidFill>
              <a:schemeClr val="tx1"/>
            </a:solidFill>
          </a:ln>
        </p:spPr>
      </p:pic>
      <p:sp>
        <p:nvSpPr>
          <p:cNvPr id="9" name="Content Placeholder 3">
            <a:extLst>
              <a:ext uri="{FF2B5EF4-FFF2-40B4-BE49-F238E27FC236}">
                <a16:creationId xmlns:a16="http://schemas.microsoft.com/office/drawing/2014/main" id="{42893626-009E-42A1-BF25-90416D3CEB0E}"/>
              </a:ext>
            </a:extLst>
          </p:cNvPr>
          <p:cNvSpPr txBox="1">
            <a:spLocks/>
          </p:cNvSpPr>
          <p:nvPr/>
        </p:nvSpPr>
        <p:spPr>
          <a:xfrm>
            <a:off x="257175" y="1141379"/>
            <a:ext cx="11687175" cy="4972920"/>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200" dirty="0"/>
              <a:t>Free and open access to the Landsat archive</a:t>
            </a:r>
          </a:p>
          <a:p>
            <a:r>
              <a:rPr lang="en-US" sz="2200" dirty="0"/>
              <a:t>Hardware</a:t>
            </a:r>
            <a:endParaRPr lang="en-US" dirty="0"/>
          </a:p>
          <a:p>
            <a:pPr lvl="1"/>
            <a:r>
              <a:rPr lang="en-US" dirty="0"/>
              <a:t>Clustered computer processing</a:t>
            </a:r>
          </a:p>
          <a:p>
            <a:pPr lvl="1"/>
            <a:r>
              <a:rPr lang="en-US" dirty="0"/>
              <a:t>High performance computing</a:t>
            </a:r>
          </a:p>
          <a:p>
            <a:pPr lvl="1"/>
            <a:r>
              <a:rPr lang="en-US" dirty="0"/>
              <a:t>Cloud computing </a:t>
            </a:r>
          </a:p>
          <a:p>
            <a:r>
              <a:rPr lang="en-US" sz="2200" dirty="0"/>
              <a:t>Software Innovations</a:t>
            </a:r>
          </a:p>
          <a:p>
            <a:pPr lvl="1"/>
            <a:r>
              <a:rPr lang="en-US" dirty="0"/>
              <a:t>Automation through scripting</a:t>
            </a:r>
          </a:p>
          <a:p>
            <a:pPr lvl="1"/>
            <a:r>
              <a:rPr lang="en-US" dirty="0"/>
              <a:t>Improved compositing algorithms </a:t>
            </a:r>
          </a:p>
          <a:p>
            <a:pPr lvl="2"/>
            <a:r>
              <a:rPr lang="en-US" dirty="0"/>
              <a:t>Percentile-based</a:t>
            </a:r>
          </a:p>
          <a:p>
            <a:pPr lvl="1"/>
            <a:r>
              <a:rPr lang="en-US" dirty="0"/>
              <a:t>New change products</a:t>
            </a:r>
          </a:p>
          <a:p>
            <a:pPr lvl="2"/>
            <a:r>
              <a:rPr lang="en-US" dirty="0"/>
              <a:t>SAFER</a:t>
            </a:r>
          </a:p>
          <a:p>
            <a:pPr lvl="2"/>
            <a:r>
              <a:rPr lang="en-US" dirty="0"/>
              <a:t>Percentile MIICA</a:t>
            </a:r>
          </a:p>
          <a:p>
            <a:r>
              <a:rPr lang="en-US" sz="2200" dirty="0"/>
              <a:t>Improved Analyst Mapping</a:t>
            </a:r>
          </a:p>
          <a:p>
            <a:pPr lvl="1"/>
            <a:r>
              <a:rPr lang="en-US" dirty="0"/>
              <a:t>Shared resources/knowledge</a:t>
            </a:r>
          </a:p>
          <a:p>
            <a:pPr lvl="1"/>
            <a:r>
              <a:rPr lang="en-US" dirty="0"/>
              <a:t>Training resources</a:t>
            </a:r>
          </a:p>
          <a:p>
            <a:pPr lvl="1"/>
            <a:r>
              <a:rPr lang="en-US" dirty="0"/>
              <a:t>Project management </a:t>
            </a:r>
          </a:p>
        </p:txBody>
      </p:sp>
    </p:spTree>
    <p:extLst>
      <p:ext uri="{BB962C8B-B14F-4D97-AF65-F5344CB8AC3E}">
        <p14:creationId xmlns:p14="http://schemas.microsoft.com/office/powerpoint/2010/main" val="418852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FC25EB0F5F1B47A147C1069552941B" ma:contentTypeVersion="16" ma:contentTypeDescription="Create a new document." ma:contentTypeScope="" ma:versionID="65af8113833eef11bbdd0029917606d1">
  <xsd:schema xmlns:xsd="http://www.w3.org/2001/XMLSchema" xmlns:xs="http://www.w3.org/2001/XMLSchema" xmlns:p="http://schemas.microsoft.com/office/2006/metadata/properties" xmlns:ns2="f7150514-e00d-476b-bcb5-d5550f23b602" xmlns:ns3="b69ed995-7a83-40e1-bc38-91362fbbc812" xmlns:ns4="31062a0d-ede8-4112-b4bb-00a9c1bc8e16" targetNamespace="http://schemas.microsoft.com/office/2006/metadata/properties" ma:root="true" ma:fieldsID="26de409e5f252b7e7bd8a54fbe2249a3" ns2:_="" ns3:_="" ns4:_="">
    <xsd:import namespace="f7150514-e00d-476b-bcb5-d5550f23b602"/>
    <xsd:import namespace="b69ed995-7a83-40e1-bc38-91362fbbc812"/>
    <xsd:import namespace="31062a0d-ede8-4112-b4bb-00a9c1bc8e1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LengthInSeconds" minOccurs="0"/>
                <xsd:element ref="ns4:TaxCatchAll" minOccurs="0"/>
                <xsd:element ref="ns3:lcf76f155ced4ddcb4097134ff3c332f"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150514-e00d-476b-bcb5-d5550f23b60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69ed995-7a83-40e1-bc38-91362fbbc81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d46122e0-9f1a-4db9-8bb1-b9007d9eb88b}" ma:internalName="TaxCatchAll" ma:showField="CatchAllData" ma:web="f7150514-e00d-476b-bcb5-d5550f23b6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1062a0d-ede8-4112-b4bb-00a9c1bc8e16" xsi:nil="true"/>
    <lcf76f155ced4ddcb4097134ff3c332f xmlns="b69ed995-7a83-40e1-bc38-91362fbbc812">
      <Terms xmlns="http://schemas.microsoft.com/office/infopath/2007/PartnerControls"/>
    </lcf76f155ced4ddcb4097134ff3c332f>
    <SharedWithUsers xmlns="f7150514-e00d-476b-bcb5-d5550f23b602">
      <UserInfo>
        <DisplayName>Hatten, Timothy D</DisplayName>
        <AccountId>28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F18935-4C0E-4DE2-9B3A-2B7FFE4BAB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150514-e00d-476b-bcb5-d5550f23b602"/>
    <ds:schemaRef ds:uri="b69ed995-7a83-40e1-bc38-91362fbbc812"/>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ACBCB9-60F7-484B-958A-15054C7FE4EE}">
  <ds:schemaRefs>
    <ds:schemaRef ds:uri="http://purl.org/dc/terms/"/>
    <ds:schemaRef ds:uri="f7150514-e00d-476b-bcb5-d5550f23b602"/>
    <ds:schemaRef ds:uri="http://purl.org/dc/dcmitype/"/>
    <ds:schemaRef ds:uri="http://schemas.microsoft.com/office/2006/documentManagement/types"/>
    <ds:schemaRef ds:uri="http://purl.org/dc/elements/1.1/"/>
    <ds:schemaRef ds:uri="b69ed995-7a83-40e1-bc38-91362fbbc812"/>
    <ds:schemaRef ds:uri="31062a0d-ede8-4112-b4bb-00a9c1bc8e16"/>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59CF473-55B9-44E3-92C5-3E7222A415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0</TotalTime>
  <Words>1649</Words>
  <Application>Microsoft Office PowerPoint</Application>
  <PresentationFormat>Widescreen</PresentationFormat>
  <Paragraphs>280</Paragraphs>
  <Slides>35</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-apple-system</vt:lpstr>
      <vt:lpstr>Arial</vt:lpstr>
      <vt:lpstr>Calibri</vt:lpstr>
      <vt:lpstr>Calibri Light</vt:lpstr>
      <vt:lpstr>Cambria</vt:lpstr>
      <vt:lpstr>Retrospect</vt:lpstr>
      <vt:lpstr>LANDFIRE Disturbance</vt:lpstr>
      <vt:lpstr>Topics</vt:lpstr>
      <vt:lpstr>LANDFIRE at a Glance</vt:lpstr>
      <vt:lpstr>LANDFIRE Products </vt:lpstr>
      <vt:lpstr>What is LANDFIRE Disturbance?</vt:lpstr>
      <vt:lpstr>Disturbance Attributes</vt:lpstr>
      <vt:lpstr>Annual Disturbance Legend</vt:lpstr>
      <vt:lpstr>How LANDFIRE Disturbance Products are Used</vt:lpstr>
      <vt:lpstr>What’s Contributed to “Better/Faster” Disturbance Products?</vt:lpstr>
      <vt:lpstr>Disturbance Processes and Changes Through Time</vt:lpstr>
      <vt:lpstr>Initial Compositing Algorithm - Best Pixel</vt:lpstr>
      <vt:lpstr>Percentile Composite</vt:lpstr>
      <vt:lpstr>Percentile Composite</vt:lpstr>
      <vt:lpstr>Change Products</vt:lpstr>
      <vt:lpstr>Examples</vt:lpstr>
      <vt:lpstr>    MIICA Examples</vt:lpstr>
      <vt:lpstr>    MIICA Examples</vt:lpstr>
      <vt:lpstr>    MIICA Examples</vt:lpstr>
      <vt:lpstr>    MIICA Examples</vt:lpstr>
      <vt:lpstr>    MIICA Examples</vt:lpstr>
      <vt:lpstr>    MIICA Examples</vt:lpstr>
      <vt:lpstr>    MIICA Examples</vt:lpstr>
      <vt:lpstr>    MIICA Examples</vt:lpstr>
      <vt:lpstr>    MIICA Examples</vt:lpstr>
      <vt:lpstr>    MIICA Examples</vt:lpstr>
      <vt:lpstr>    MIICA Examples</vt:lpstr>
      <vt:lpstr>  Percentile MIICA</vt:lpstr>
      <vt:lpstr>  Percentile MIICA</vt:lpstr>
      <vt:lpstr>Spatially Adaptive Filter for Error Reduction (SAFER)​</vt:lpstr>
      <vt:lpstr>SAFER and pMIICA</vt:lpstr>
      <vt:lpstr>SAFER and pMIICA</vt:lpstr>
      <vt:lpstr>SAFER and pMIICA</vt:lpstr>
      <vt:lpstr>Conclusions</vt:lpstr>
      <vt:lpstr>What’s Next?</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LANDFIRE</dc:title>
  <dc:creator/>
  <cp:lastModifiedBy/>
  <cp:revision>2</cp:revision>
  <dcterms:created xsi:type="dcterms:W3CDTF">2017-03-20T18:59:21Z</dcterms:created>
  <dcterms:modified xsi:type="dcterms:W3CDTF">2022-11-17T20:49:11Z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0x01010072FC25EB0F5F1B47A147C1069552941B</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_ExtendedDescription">
    <vt:lpwstr/>
  </property>
  <property fmtid="{D5CDD505-2E9C-101B-9397-08002B2CF9AE}" pid="9" name="MediaServiceImageTags">
    <vt:lpwstr/>
  </property>
  <property fmtid="{D5CDD505-2E9C-101B-9397-08002B2CF9AE}" pid="10" name="_MarkAsFinal">
    <vt:bool>true</vt:bool>
  </property>
</Properties>
</file>