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85" r:id="rId4"/>
  </p:sldMasterIdLst>
  <p:notesMasterIdLst>
    <p:notesMasterId r:id="rId23"/>
  </p:notesMasterIdLst>
  <p:handoutMasterIdLst>
    <p:handoutMasterId r:id="rId24"/>
  </p:handoutMasterIdLst>
  <p:sldIdLst>
    <p:sldId id="277" r:id="rId5"/>
    <p:sldId id="267" r:id="rId6"/>
    <p:sldId id="287" r:id="rId7"/>
    <p:sldId id="268" r:id="rId8"/>
    <p:sldId id="270" r:id="rId9"/>
    <p:sldId id="279" r:id="rId10"/>
    <p:sldId id="278" r:id="rId11"/>
    <p:sldId id="294" r:id="rId12"/>
    <p:sldId id="290" r:id="rId13"/>
    <p:sldId id="289" r:id="rId14"/>
    <p:sldId id="288" r:id="rId15"/>
    <p:sldId id="293" r:id="rId16"/>
    <p:sldId id="282" r:id="rId17"/>
    <p:sldId id="292" r:id="rId18"/>
    <p:sldId id="291" r:id="rId19"/>
    <p:sldId id="284" r:id="rId20"/>
    <p:sldId id="283" r:id="rId21"/>
    <p:sldId id="28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5973A-C481-4704-BFBB-FD24D419FEDF}" v="4" dt="2022-08-25T20:00:28.900"/>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86235" autoAdjust="0"/>
  </p:normalViewPr>
  <p:slideViewPr>
    <p:cSldViewPr snapToGrid="0">
      <p:cViewPr varScale="1">
        <p:scale>
          <a:sx n="80" d="100"/>
          <a:sy n="80" d="100"/>
        </p:scale>
        <p:origin x="1218" y="78"/>
      </p:cViewPr>
      <p:guideLst>
        <p:guide pos="3840"/>
        <p:guide orient="horz" pos="2160"/>
      </p:guideLst>
    </p:cSldViewPr>
  </p:slideViewPr>
  <p:outlineViewPr>
    <p:cViewPr>
      <p:scale>
        <a:sx n="33" d="100"/>
        <a:sy n="33" d="100"/>
      </p:scale>
      <p:origin x="0" y="-2718"/>
    </p:cViewPr>
  </p:outlin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41901-E7F4-4CDC-9F2B-B3375E814FCD}"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1ACE10A1-7012-4B13-ABCA-7FAB2F1EDBB5}">
      <dgm:prSet/>
      <dgm:spPr/>
      <dgm:t>
        <a:bodyPr/>
        <a:lstStyle/>
        <a:p>
          <a:r>
            <a:rPr lang="en-US"/>
            <a:t>Create</a:t>
          </a:r>
        </a:p>
      </dgm:t>
    </dgm:pt>
    <dgm:pt modelId="{D8A06C8C-F423-401C-ADC1-53D856C4EB00}" type="parTrans" cxnId="{1118B5B4-53AC-46E9-A65F-5349FF8A0D68}">
      <dgm:prSet/>
      <dgm:spPr/>
      <dgm:t>
        <a:bodyPr/>
        <a:lstStyle/>
        <a:p>
          <a:endParaRPr lang="en-US"/>
        </a:p>
      </dgm:t>
    </dgm:pt>
    <dgm:pt modelId="{FD568ED8-A12F-4C18-9F36-0072C2A58C0D}" type="sibTrans" cxnId="{1118B5B4-53AC-46E9-A65F-5349FF8A0D68}">
      <dgm:prSet/>
      <dgm:spPr/>
      <dgm:t>
        <a:bodyPr/>
        <a:lstStyle/>
        <a:p>
          <a:endParaRPr lang="en-US"/>
        </a:p>
      </dgm:t>
    </dgm:pt>
    <dgm:pt modelId="{0ED70455-29FA-4041-B94F-DDE3B54B0625}">
      <dgm:prSet/>
      <dgm:spPr/>
      <dgm:t>
        <a:bodyPr/>
        <a:lstStyle/>
        <a:p>
          <a:r>
            <a:rPr lang="en-US" dirty="0"/>
            <a:t>Create lifeform mask from convergence of evidence and gathered random samples for training and validation- disturbed areas only</a:t>
          </a:r>
        </a:p>
      </dgm:t>
    </dgm:pt>
    <dgm:pt modelId="{BB4BB6E9-938D-485F-BBFF-E2C7C9C8816A}" type="parTrans" cxnId="{6354A6EC-2297-4774-A303-85CDBD3C0B64}">
      <dgm:prSet/>
      <dgm:spPr/>
      <dgm:t>
        <a:bodyPr/>
        <a:lstStyle/>
        <a:p>
          <a:endParaRPr lang="en-US"/>
        </a:p>
      </dgm:t>
    </dgm:pt>
    <dgm:pt modelId="{D76A6F37-140B-4232-9A33-7ECDB7369E1F}" type="sibTrans" cxnId="{6354A6EC-2297-4774-A303-85CDBD3C0B64}">
      <dgm:prSet/>
      <dgm:spPr/>
      <dgm:t>
        <a:bodyPr/>
        <a:lstStyle/>
        <a:p>
          <a:endParaRPr lang="en-US"/>
        </a:p>
      </dgm:t>
    </dgm:pt>
    <dgm:pt modelId="{214994E8-AB95-45A6-AF75-D3A574307631}">
      <dgm:prSet/>
      <dgm:spPr/>
      <dgm:t>
        <a:bodyPr/>
        <a:lstStyle/>
        <a:p>
          <a:r>
            <a:rPr lang="en-US" dirty="0"/>
            <a:t>Extract</a:t>
          </a:r>
        </a:p>
      </dgm:t>
    </dgm:pt>
    <dgm:pt modelId="{EBDD4813-E311-4CA6-9417-B5D7F40FE34A}" type="parTrans" cxnId="{DB9CEE26-54A7-4E37-9E47-2AC87DD448C3}">
      <dgm:prSet/>
      <dgm:spPr/>
      <dgm:t>
        <a:bodyPr/>
        <a:lstStyle/>
        <a:p>
          <a:endParaRPr lang="en-US"/>
        </a:p>
      </dgm:t>
    </dgm:pt>
    <dgm:pt modelId="{71EA65AD-4D23-4033-A071-53320EECC78A}" type="sibTrans" cxnId="{DB9CEE26-54A7-4E37-9E47-2AC87DD448C3}">
      <dgm:prSet/>
      <dgm:spPr/>
      <dgm:t>
        <a:bodyPr/>
        <a:lstStyle/>
        <a:p>
          <a:endParaRPr lang="en-US"/>
        </a:p>
      </dgm:t>
    </dgm:pt>
    <dgm:pt modelId="{D1532873-27B5-4DE9-B142-4200B05412BD}">
      <dgm:prSet/>
      <dgm:spPr/>
      <dgm:t>
        <a:bodyPr/>
        <a:lstStyle/>
        <a:p>
          <a:r>
            <a:rPr lang="en-US" dirty="0"/>
            <a:t>Extract numerous independent variables including imagery and indices</a:t>
          </a:r>
        </a:p>
      </dgm:t>
    </dgm:pt>
    <dgm:pt modelId="{44E884FA-0DF5-43FE-9E61-A0A1FAE1F051}" type="parTrans" cxnId="{E17ED697-7BBC-44F2-91D3-68B3A68CB547}">
      <dgm:prSet/>
      <dgm:spPr/>
      <dgm:t>
        <a:bodyPr/>
        <a:lstStyle/>
        <a:p>
          <a:endParaRPr lang="en-US"/>
        </a:p>
      </dgm:t>
    </dgm:pt>
    <dgm:pt modelId="{38AFDA26-3A96-485F-B696-DA0C413929EF}" type="sibTrans" cxnId="{E17ED697-7BBC-44F2-91D3-68B3A68CB547}">
      <dgm:prSet/>
      <dgm:spPr/>
      <dgm:t>
        <a:bodyPr/>
        <a:lstStyle/>
        <a:p>
          <a:endParaRPr lang="en-US"/>
        </a:p>
      </dgm:t>
    </dgm:pt>
    <dgm:pt modelId="{46D66D28-76A3-4376-8F5D-0A43D0617D36}">
      <dgm:prSet/>
      <dgm:spPr/>
      <dgm:t>
        <a:bodyPr/>
        <a:lstStyle/>
        <a:p>
          <a:r>
            <a:rPr lang="en-US"/>
            <a:t>Optimize</a:t>
          </a:r>
        </a:p>
      </dgm:t>
    </dgm:pt>
    <dgm:pt modelId="{85BD158A-3FFD-4724-B9F3-0DD0005736F3}" type="parTrans" cxnId="{4B81B5F6-4AF8-4B9D-96E2-E4F40A8A590E}">
      <dgm:prSet/>
      <dgm:spPr/>
      <dgm:t>
        <a:bodyPr/>
        <a:lstStyle/>
        <a:p>
          <a:endParaRPr lang="en-US"/>
        </a:p>
      </dgm:t>
    </dgm:pt>
    <dgm:pt modelId="{3AF5F3D0-414C-40B3-8836-AB4654A9D02A}" type="sibTrans" cxnId="{4B81B5F6-4AF8-4B9D-96E2-E4F40A8A590E}">
      <dgm:prSet/>
      <dgm:spPr/>
      <dgm:t>
        <a:bodyPr/>
        <a:lstStyle/>
        <a:p>
          <a:endParaRPr lang="en-US"/>
        </a:p>
      </dgm:t>
    </dgm:pt>
    <dgm:pt modelId="{80507F7B-9C35-4919-92D1-1EA8A063F27D}">
      <dgm:prSet/>
      <dgm:spPr/>
      <dgm:t>
        <a:bodyPr/>
        <a:lstStyle/>
        <a:p>
          <a:r>
            <a:rPr lang="en-US"/>
            <a:t>Optimize amongst classification models: See5, XGBoost, Random Forest, XGBRF, Light Gradient Boosting Machine </a:t>
          </a:r>
        </a:p>
      </dgm:t>
    </dgm:pt>
    <dgm:pt modelId="{E95C8394-78FE-44E5-9590-EF48424BA730}" type="parTrans" cxnId="{3868504D-5E60-4A4F-A251-3D762A60EAF2}">
      <dgm:prSet/>
      <dgm:spPr/>
      <dgm:t>
        <a:bodyPr/>
        <a:lstStyle/>
        <a:p>
          <a:endParaRPr lang="en-US"/>
        </a:p>
      </dgm:t>
    </dgm:pt>
    <dgm:pt modelId="{5A47D5DB-C190-40A5-9233-E3B549F45147}" type="sibTrans" cxnId="{3868504D-5E60-4A4F-A251-3D762A60EAF2}">
      <dgm:prSet/>
      <dgm:spPr/>
      <dgm:t>
        <a:bodyPr/>
        <a:lstStyle/>
        <a:p>
          <a:endParaRPr lang="en-US"/>
        </a:p>
      </dgm:t>
    </dgm:pt>
    <dgm:pt modelId="{D9AA5894-BE7B-4A4E-B232-C19FA26B702F}" type="pres">
      <dgm:prSet presAssocID="{8C541901-E7F4-4CDC-9F2B-B3375E814FCD}" presName="Name0" presStyleCnt="0">
        <dgm:presLayoutVars>
          <dgm:dir/>
          <dgm:animLvl val="lvl"/>
          <dgm:resizeHandles val="exact"/>
        </dgm:presLayoutVars>
      </dgm:prSet>
      <dgm:spPr/>
    </dgm:pt>
    <dgm:pt modelId="{A1E89A4F-3525-49A3-B69D-7FE4D992FDDA}" type="pres">
      <dgm:prSet presAssocID="{1ACE10A1-7012-4B13-ABCA-7FAB2F1EDBB5}" presName="linNode" presStyleCnt="0"/>
      <dgm:spPr/>
    </dgm:pt>
    <dgm:pt modelId="{643E7290-23C2-442C-B2BB-D514017E8FD4}" type="pres">
      <dgm:prSet presAssocID="{1ACE10A1-7012-4B13-ABCA-7FAB2F1EDBB5}" presName="parentText" presStyleLbl="alignNode1" presStyleIdx="0" presStyleCnt="3">
        <dgm:presLayoutVars>
          <dgm:chMax val="1"/>
          <dgm:bulletEnabled/>
        </dgm:presLayoutVars>
      </dgm:prSet>
      <dgm:spPr/>
    </dgm:pt>
    <dgm:pt modelId="{E329A25A-6331-4F8F-83AF-8A95D8806CD9}" type="pres">
      <dgm:prSet presAssocID="{1ACE10A1-7012-4B13-ABCA-7FAB2F1EDBB5}" presName="descendantText" presStyleLbl="alignAccFollowNode1" presStyleIdx="0" presStyleCnt="3">
        <dgm:presLayoutVars>
          <dgm:bulletEnabled/>
        </dgm:presLayoutVars>
      </dgm:prSet>
      <dgm:spPr/>
    </dgm:pt>
    <dgm:pt modelId="{39206F34-B6F0-46E7-B940-55C87489AE9A}" type="pres">
      <dgm:prSet presAssocID="{FD568ED8-A12F-4C18-9F36-0072C2A58C0D}" presName="sp" presStyleCnt="0"/>
      <dgm:spPr/>
    </dgm:pt>
    <dgm:pt modelId="{6F761A18-D606-403D-BEB5-10101AFFAA97}" type="pres">
      <dgm:prSet presAssocID="{214994E8-AB95-45A6-AF75-D3A574307631}" presName="linNode" presStyleCnt="0"/>
      <dgm:spPr/>
    </dgm:pt>
    <dgm:pt modelId="{716C77A8-05BA-4124-B458-9D7A35D386E3}" type="pres">
      <dgm:prSet presAssocID="{214994E8-AB95-45A6-AF75-D3A574307631}" presName="parentText" presStyleLbl="alignNode1" presStyleIdx="1" presStyleCnt="3">
        <dgm:presLayoutVars>
          <dgm:chMax val="1"/>
          <dgm:bulletEnabled/>
        </dgm:presLayoutVars>
      </dgm:prSet>
      <dgm:spPr/>
    </dgm:pt>
    <dgm:pt modelId="{8EDED037-127A-45CB-8272-C208BDFFEDE2}" type="pres">
      <dgm:prSet presAssocID="{214994E8-AB95-45A6-AF75-D3A574307631}" presName="descendantText" presStyleLbl="alignAccFollowNode1" presStyleIdx="1" presStyleCnt="3">
        <dgm:presLayoutVars>
          <dgm:bulletEnabled/>
        </dgm:presLayoutVars>
      </dgm:prSet>
      <dgm:spPr/>
    </dgm:pt>
    <dgm:pt modelId="{A6350010-5905-4D93-BEB6-59F7866C5600}" type="pres">
      <dgm:prSet presAssocID="{71EA65AD-4D23-4033-A071-53320EECC78A}" presName="sp" presStyleCnt="0"/>
      <dgm:spPr/>
    </dgm:pt>
    <dgm:pt modelId="{BF14C9ED-4007-49A2-8D87-0B898B51E546}" type="pres">
      <dgm:prSet presAssocID="{46D66D28-76A3-4376-8F5D-0A43D0617D36}" presName="linNode" presStyleCnt="0"/>
      <dgm:spPr/>
    </dgm:pt>
    <dgm:pt modelId="{50629446-41CD-4442-918F-B86C20C72CF8}" type="pres">
      <dgm:prSet presAssocID="{46D66D28-76A3-4376-8F5D-0A43D0617D36}" presName="parentText" presStyleLbl="alignNode1" presStyleIdx="2" presStyleCnt="3">
        <dgm:presLayoutVars>
          <dgm:chMax val="1"/>
          <dgm:bulletEnabled/>
        </dgm:presLayoutVars>
      </dgm:prSet>
      <dgm:spPr/>
    </dgm:pt>
    <dgm:pt modelId="{06B65336-5AD9-4602-84F0-2B1D6C7AE902}" type="pres">
      <dgm:prSet presAssocID="{46D66D28-76A3-4376-8F5D-0A43D0617D36}" presName="descendantText" presStyleLbl="alignAccFollowNode1" presStyleIdx="2" presStyleCnt="3">
        <dgm:presLayoutVars>
          <dgm:bulletEnabled/>
        </dgm:presLayoutVars>
      </dgm:prSet>
      <dgm:spPr/>
    </dgm:pt>
  </dgm:ptLst>
  <dgm:cxnLst>
    <dgm:cxn modelId="{DB9CEE26-54A7-4E37-9E47-2AC87DD448C3}" srcId="{8C541901-E7F4-4CDC-9F2B-B3375E814FCD}" destId="{214994E8-AB95-45A6-AF75-D3A574307631}" srcOrd="1" destOrd="0" parTransId="{EBDD4813-E311-4CA6-9417-B5D7F40FE34A}" sibTransId="{71EA65AD-4D23-4033-A071-53320EECC78A}"/>
    <dgm:cxn modelId="{A61CEA31-92C3-498A-A695-86DB8CA2A7D8}" type="presOf" srcId="{80507F7B-9C35-4919-92D1-1EA8A063F27D}" destId="{06B65336-5AD9-4602-84F0-2B1D6C7AE902}" srcOrd="0" destOrd="0" presId="urn:microsoft.com/office/officeart/2016/7/layout/VerticalSolidActionList"/>
    <dgm:cxn modelId="{E22FB03F-8A02-4F85-A171-AC2F79484BF1}" type="presOf" srcId="{0ED70455-29FA-4041-B94F-DDE3B54B0625}" destId="{E329A25A-6331-4F8F-83AF-8A95D8806CD9}" srcOrd="0" destOrd="0" presId="urn:microsoft.com/office/officeart/2016/7/layout/VerticalSolidActionList"/>
    <dgm:cxn modelId="{2232955E-86BB-41DD-9088-97EF9B7C193B}" type="presOf" srcId="{46D66D28-76A3-4376-8F5D-0A43D0617D36}" destId="{50629446-41CD-4442-918F-B86C20C72CF8}" srcOrd="0" destOrd="0" presId="urn:microsoft.com/office/officeart/2016/7/layout/VerticalSolidActionList"/>
    <dgm:cxn modelId="{2621106A-4DB5-45C2-9D7B-EC29C7A5B3F2}" type="presOf" srcId="{8C541901-E7F4-4CDC-9F2B-B3375E814FCD}" destId="{D9AA5894-BE7B-4A4E-B232-C19FA26B702F}" srcOrd="0" destOrd="0" presId="urn:microsoft.com/office/officeart/2016/7/layout/VerticalSolidActionList"/>
    <dgm:cxn modelId="{3868504D-5E60-4A4F-A251-3D762A60EAF2}" srcId="{46D66D28-76A3-4376-8F5D-0A43D0617D36}" destId="{80507F7B-9C35-4919-92D1-1EA8A063F27D}" srcOrd="0" destOrd="0" parTransId="{E95C8394-78FE-44E5-9590-EF48424BA730}" sibTransId="{5A47D5DB-C190-40A5-9233-E3B549F45147}"/>
    <dgm:cxn modelId="{4EDF7888-C11A-43FA-B56F-893458E6F889}" type="presOf" srcId="{1ACE10A1-7012-4B13-ABCA-7FAB2F1EDBB5}" destId="{643E7290-23C2-442C-B2BB-D514017E8FD4}" srcOrd="0" destOrd="0" presId="urn:microsoft.com/office/officeart/2016/7/layout/VerticalSolidActionList"/>
    <dgm:cxn modelId="{4CC69C90-A23E-469C-8485-21AC2715454B}" type="presOf" srcId="{D1532873-27B5-4DE9-B142-4200B05412BD}" destId="{8EDED037-127A-45CB-8272-C208BDFFEDE2}" srcOrd="0" destOrd="0" presId="urn:microsoft.com/office/officeart/2016/7/layout/VerticalSolidActionList"/>
    <dgm:cxn modelId="{E17ED697-7BBC-44F2-91D3-68B3A68CB547}" srcId="{214994E8-AB95-45A6-AF75-D3A574307631}" destId="{D1532873-27B5-4DE9-B142-4200B05412BD}" srcOrd="0" destOrd="0" parTransId="{44E884FA-0DF5-43FE-9E61-A0A1FAE1F051}" sibTransId="{38AFDA26-3A96-485F-B696-DA0C413929EF}"/>
    <dgm:cxn modelId="{1118B5B4-53AC-46E9-A65F-5349FF8A0D68}" srcId="{8C541901-E7F4-4CDC-9F2B-B3375E814FCD}" destId="{1ACE10A1-7012-4B13-ABCA-7FAB2F1EDBB5}" srcOrd="0" destOrd="0" parTransId="{D8A06C8C-F423-401C-ADC1-53D856C4EB00}" sibTransId="{FD568ED8-A12F-4C18-9F36-0072C2A58C0D}"/>
    <dgm:cxn modelId="{E74793C2-BC47-4F7D-A5A1-FEF3332EFEF1}" type="presOf" srcId="{214994E8-AB95-45A6-AF75-D3A574307631}" destId="{716C77A8-05BA-4124-B458-9D7A35D386E3}" srcOrd="0" destOrd="0" presId="urn:microsoft.com/office/officeart/2016/7/layout/VerticalSolidActionList"/>
    <dgm:cxn modelId="{6354A6EC-2297-4774-A303-85CDBD3C0B64}" srcId="{1ACE10A1-7012-4B13-ABCA-7FAB2F1EDBB5}" destId="{0ED70455-29FA-4041-B94F-DDE3B54B0625}" srcOrd="0" destOrd="0" parTransId="{BB4BB6E9-938D-485F-BBFF-E2C7C9C8816A}" sibTransId="{D76A6F37-140B-4232-9A33-7ECDB7369E1F}"/>
    <dgm:cxn modelId="{4B81B5F6-4AF8-4B9D-96E2-E4F40A8A590E}" srcId="{8C541901-E7F4-4CDC-9F2B-B3375E814FCD}" destId="{46D66D28-76A3-4376-8F5D-0A43D0617D36}" srcOrd="2" destOrd="0" parTransId="{85BD158A-3FFD-4724-B9F3-0DD0005736F3}" sibTransId="{3AF5F3D0-414C-40B3-8836-AB4654A9D02A}"/>
    <dgm:cxn modelId="{11AE2462-1633-43D1-B437-4E369AE5181B}" type="presParOf" srcId="{D9AA5894-BE7B-4A4E-B232-C19FA26B702F}" destId="{A1E89A4F-3525-49A3-B69D-7FE4D992FDDA}" srcOrd="0" destOrd="0" presId="urn:microsoft.com/office/officeart/2016/7/layout/VerticalSolidActionList"/>
    <dgm:cxn modelId="{D096A388-FEBE-4208-B511-D29CEAE85B7C}" type="presParOf" srcId="{A1E89A4F-3525-49A3-B69D-7FE4D992FDDA}" destId="{643E7290-23C2-442C-B2BB-D514017E8FD4}" srcOrd="0" destOrd="0" presId="urn:microsoft.com/office/officeart/2016/7/layout/VerticalSolidActionList"/>
    <dgm:cxn modelId="{910CD2D9-8F15-4E19-8B2D-B125BC508C8C}" type="presParOf" srcId="{A1E89A4F-3525-49A3-B69D-7FE4D992FDDA}" destId="{E329A25A-6331-4F8F-83AF-8A95D8806CD9}" srcOrd="1" destOrd="0" presId="urn:microsoft.com/office/officeart/2016/7/layout/VerticalSolidActionList"/>
    <dgm:cxn modelId="{27EA3FF4-D21D-4C19-ABEE-A83C33627ACB}" type="presParOf" srcId="{D9AA5894-BE7B-4A4E-B232-C19FA26B702F}" destId="{39206F34-B6F0-46E7-B940-55C87489AE9A}" srcOrd="1" destOrd="0" presId="urn:microsoft.com/office/officeart/2016/7/layout/VerticalSolidActionList"/>
    <dgm:cxn modelId="{6D3EC66D-078E-47C6-8BF1-832A9E8CE568}" type="presParOf" srcId="{D9AA5894-BE7B-4A4E-B232-C19FA26B702F}" destId="{6F761A18-D606-403D-BEB5-10101AFFAA97}" srcOrd="2" destOrd="0" presId="urn:microsoft.com/office/officeart/2016/7/layout/VerticalSolidActionList"/>
    <dgm:cxn modelId="{6DC2C3EB-E871-42AB-AB08-DB4EA51A6BAB}" type="presParOf" srcId="{6F761A18-D606-403D-BEB5-10101AFFAA97}" destId="{716C77A8-05BA-4124-B458-9D7A35D386E3}" srcOrd="0" destOrd="0" presId="urn:microsoft.com/office/officeart/2016/7/layout/VerticalSolidActionList"/>
    <dgm:cxn modelId="{9BADC154-7231-4BEB-87D9-1E572562C3AB}" type="presParOf" srcId="{6F761A18-D606-403D-BEB5-10101AFFAA97}" destId="{8EDED037-127A-45CB-8272-C208BDFFEDE2}" srcOrd="1" destOrd="0" presId="urn:microsoft.com/office/officeart/2016/7/layout/VerticalSolidActionList"/>
    <dgm:cxn modelId="{A9CAE7E5-3999-46D2-8889-C48EDCB9EAD1}" type="presParOf" srcId="{D9AA5894-BE7B-4A4E-B232-C19FA26B702F}" destId="{A6350010-5905-4D93-BEB6-59F7866C5600}" srcOrd="3" destOrd="0" presId="urn:microsoft.com/office/officeart/2016/7/layout/VerticalSolidActionList"/>
    <dgm:cxn modelId="{819504BE-8BF7-4FB0-A7E0-E9E38F985CD0}" type="presParOf" srcId="{D9AA5894-BE7B-4A4E-B232-C19FA26B702F}" destId="{BF14C9ED-4007-49A2-8D87-0B898B51E546}" srcOrd="4" destOrd="0" presId="urn:microsoft.com/office/officeart/2016/7/layout/VerticalSolidActionList"/>
    <dgm:cxn modelId="{F11F20C8-85AF-4F71-9F0A-F573D6BB80AF}" type="presParOf" srcId="{BF14C9ED-4007-49A2-8D87-0B898B51E546}" destId="{50629446-41CD-4442-918F-B86C20C72CF8}" srcOrd="0" destOrd="0" presId="urn:microsoft.com/office/officeart/2016/7/layout/VerticalSolidActionList"/>
    <dgm:cxn modelId="{E9717664-A377-48F2-9191-3A5766B375BE}" type="presParOf" srcId="{BF14C9ED-4007-49A2-8D87-0B898B51E546}" destId="{06B65336-5AD9-4602-84F0-2B1D6C7AE902}" srcOrd="1" destOrd="0" presId="urn:microsoft.com/office/officeart/2016/7/layout/VerticalSolidAction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9A25A-6331-4F8F-83AF-8A95D8806CD9}">
      <dsp:nvSpPr>
        <dsp:cNvPr id="0" name=""/>
        <dsp:cNvSpPr/>
      </dsp:nvSpPr>
      <dsp:spPr>
        <a:xfrm>
          <a:off x="2011680" y="1078"/>
          <a:ext cx="8046720" cy="110584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80886" rIns="156129" bIns="280886" numCol="1" spcCol="1270" anchor="ctr" anchorCtr="0">
          <a:noAutofit/>
        </a:bodyPr>
        <a:lstStyle/>
        <a:p>
          <a:pPr marL="0" lvl="0" indent="0" algn="l" defTabSz="889000">
            <a:lnSpc>
              <a:spcPct val="90000"/>
            </a:lnSpc>
            <a:spcBef>
              <a:spcPct val="0"/>
            </a:spcBef>
            <a:spcAft>
              <a:spcPct val="35000"/>
            </a:spcAft>
            <a:buNone/>
          </a:pPr>
          <a:r>
            <a:rPr lang="en-US" sz="2000" kern="1200" dirty="0"/>
            <a:t>Create lifeform mask from convergence of evidence and gathered random samples for training and validation- disturbed areas only</a:t>
          </a:r>
        </a:p>
      </dsp:txBody>
      <dsp:txXfrm>
        <a:off x="2011680" y="1078"/>
        <a:ext cx="8046720" cy="1105849"/>
      </dsp:txXfrm>
    </dsp:sp>
    <dsp:sp modelId="{643E7290-23C2-442C-B2BB-D514017E8FD4}">
      <dsp:nvSpPr>
        <dsp:cNvPr id="0" name=""/>
        <dsp:cNvSpPr/>
      </dsp:nvSpPr>
      <dsp:spPr>
        <a:xfrm>
          <a:off x="0" y="1078"/>
          <a:ext cx="2011680" cy="110584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109233" rIns="106451" bIns="109233" numCol="1" spcCol="1270" anchor="ctr" anchorCtr="0">
          <a:noAutofit/>
        </a:bodyPr>
        <a:lstStyle/>
        <a:p>
          <a:pPr marL="0" lvl="0" indent="0" algn="ctr" defTabSz="1111250">
            <a:lnSpc>
              <a:spcPct val="90000"/>
            </a:lnSpc>
            <a:spcBef>
              <a:spcPct val="0"/>
            </a:spcBef>
            <a:spcAft>
              <a:spcPct val="35000"/>
            </a:spcAft>
            <a:buNone/>
          </a:pPr>
          <a:r>
            <a:rPr lang="en-US" sz="2500" kern="1200"/>
            <a:t>Create</a:t>
          </a:r>
        </a:p>
      </dsp:txBody>
      <dsp:txXfrm>
        <a:off x="0" y="1078"/>
        <a:ext cx="2011680" cy="1105849"/>
      </dsp:txXfrm>
    </dsp:sp>
    <dsp:sp modelId="{8EDED037-127A-45CB-8272-C208BDFFEDE2}">
      <dsp:nvSpPr>
        <dsp:cNvPr id="0" name=""/>
        <dsp:cNvSpPr/>
      </dsp:nvSpPr>
      <dsp:spPr>
        <a:xfrm>
          <a:off x="2011680" y="1173278"/>
          <a:ext cx="8046720" cy="1105849"/>
        </a:xfrm>
        <a:prstGeom prst="rect">
          <a:avLst/>
        </a:prstGeom>
        <a:solidFill>
          <a:schemeClr val="accent5">
            <a:tint val="40000"/>
            <a:alpha val="90000"/>
            <a:hueOff val="930349"/>
            <a:satOff val="9510"/>
            <a:lumOff val="397"/>
            <a:alphaOff val="0"/>
          </a:schemeClr>
        </a:solidFill>
        <a:ln w="12700" cap="flat" cmpd="sng" algn="ctr">
          <a:solidFill>
            <a:schemeClr val="accent5">
              <a:tint val="40000"/>
              <a:alpha val="90000"/>
              <a:hueOff val="930349"/>
              <a:satOff val="9510"/>
              <a:lumOff val="3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80886" rIns="156129" bIns="280886" numCol="1" spcCol="1270" anchor="ctr" anchorCtr="0">
          <a:noAutofit/>
        </a:bodyPr>
        <a:lstStyle/>
        <a:p>
          <a:pPr marL="0" lvl="0" indent="0" algn="l" defTabSz="889000">
            <a:lnSpc>
              <a:spcPct val="90000"/>
            </a:lnSpc>
            <a:spcBef>
              <a:spcPct val="0"/>
            </a:spcBef>
            <a:spcAft>
              <a:spcPct val="35000"/>
            </a:spcAft>
            <a:buNone/>
          </a:pPr>
          <a:r>
            <a:rPr lang="en-US" sz="2000" kern="1200" dirty="0"/>
            <a:t>Extract numerous independent variables including imagery and indices</a:t>
          </a:r>
        </a:p>
      </dsp:txBody>
      <dsp:txXfrm>
        <a:off x="2011680" y="1173278"/>
        <a:ext cx="8046720" cy="1105849"/>
      </dsp:txXfrm>
    </dsp:sp>
    <dsp:sp modelId="{716C77A8-05BA-4124-B458-9D7A35D386E3}">
      <dsp:nvSpPr>
        <dsp:cNvPr id="0" name=""/>
        <dsp:cNvSpPr/>
      </dsp:nvSpPr>
      <dsp:spPr>
        <a:xfrm>
          <a:off x="0" y="1173278"/>
          <a:ext cx="2011680" cy="1105849"/>
        </a:xfrm>
        <a:prstGeom prst="rect">
          <a:avLst/>
        </a:prstGeom>
        <a:solidFill>
          <a:schemeClr val="accent5">
            <a:hueOff val="822290"/>
            <a:satOff val="17171"/>
            <a:lumOff val="-980"/>
            <a:alphaOff val="0"/>
          </a:schemeClr>
        </a:solidFill>
        <a:ln w="12700" cap="flat" cmpd="sng" algn="ctr">
          <a:solidFill>
            <a:schemeClr val="accent5">
              <a:hueOff val="822290"/>
              <a:satOff val="17171"/>
              <a:lumOff val="-98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109233" rIns="106451" bIns="109233" numCol="1" spcCol="1270" anchor="ctr" anchorCtr="0">
          <a:noAutofit/>
        </a:bodyPr>
        <a:lstStyle/>
        <a:p>
          <a:pPr marL="0" lvl="0" indent="0" algn="ctr" defTabSz="1111250">
            <a:lnSpc>
              <a:spcPct val="90000"/>
            </a:lnSpc>
            <a:spcBef>
              <a:spcPct val="0"/>
            </a:spcBef>
            <a:spcAft>
              <a:spcPct val="35000"/>
            </a:spcAft>
            <a:buNone/>
          </a:pPr>
          <a:r>
            <a:rPr lang="en-US" sz="2500" kern="1200" dirty="0"/>
            <a:t>Extract</a:t>
          </a:r>
        </a:p>
      </dsp:txBody>
      <dsp:txXfrm>
        <a:off x="0" y="1173278"/>
        <a:ext cx="2011680" cy="1105849"/>
      </dsp:txXfrm>
    </dsp:sp>
    <dsp:sp modelId="{06B65336-5AD9-4602-84F0-2B1D6C7AE902}">
      <dsp:nvSpPr>
        <dsp:cNvPr id="0" name=""/>
        <dsp:cNvSpPr/>
      </dsp:nvSpPr>
      <dsp:spPr>
        <a:xfrm>
          <a:off x="2011680" y="2345479"/>
          <a:ext cx="8046720" cy="1105849"/>
        </a:xfrm>
        <a:prstGeom prst="rect">
          <a:avLst/>
        </a:prstGeom>
        <a:solidFill>
          <a:schemeClr val="accent5">
            <a:tint val="40000"/>
            <a:alpha val="90000"/>
            <a:hueOff val="1860697"/>
            <a:satOff val="19021"/>
            <a:lumOff val="794"/>
            <a:alphaOff val="0"/>
          </a:schemeClr>
        </a:solidFill>
        <a:ln w="12700" cap="flat" cmpd="sng" algn="ctr">
          <a:solidFill>
            <a:schemeClr val="accent5">
              <a:tint val="40000"/>
              <a:alpha val="90000"/>
              <a:hueOff val="1860697"/>
              <a:satOff val="19021"/>
              <a:lumOff val="7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80886" rIns="156129" bIns="280886" numCol="1" spcCol="1270" anchor="ctr" anchorCtr="0">
          <a:noAutofit/>
        </a:bodyPr>
        <a:lstStyle/>
        <a:p>
          <a:pPr marL="0" lvl="0" indent="0" algn="l" defTabSz="889000">
            <a:lnSpc>
              <a:spcPct val="90000"/>
            </a:lnSpc>
            <a:spcBef>
              <a:spcPct val="0"/>
            </a:spcBef>
            <a:spcAft>
              <a:spcPct val="35000"/>
            </a:spcAft>
            <a:buNone/>
          </a:pPr>
          <a:r>
            <a:rPr lang="en-US" sz="2000" kern="1200"/>
            <a:t>Optimize amongst classification models: See5, XGBoost, Random Forest, XGBRF, Light Gradient Boosting Machine </a:t>
          </a:r>
        </a:p>
      </dsp:txBody>
      <dsp:txXfrm>
        <a:off x="2011680" y="2345479"/>
        <a:ext cx="8046720" cy="1105849"/>
      </dsp:txXfrm>
    </dsp:sp>
    <dsp:sp modelId="{50629446-41CD-4442-918F-B86C20C72CF8}">
      <dsp:nvSpPr>
        <dsp:cNvPr id="0" name=""/>
        <dsp:cNvSpPr/>
      </dsp:nvSpPr>
      <dsp:spPr>
        <a:xfrm>
          <a:off x="0" y="2345479"/>
          <a:ext cx="2011680" cy="1105849"/>
        </a:xfrm>
        <a:prstGeom prst="rect">
          <a:avLst/>
        </a:prstGeom>
        <a:solidFill>
          <a:schemeClr val="accent5">
            <a:hueOff val="1644580"/>
            <a:satOff val="34343"/>
            <a:lumOff val="-1961"/>
            <a:alphaOff val="0"/>
          </a:schemeClr>
        </a:solidFill>
        <a:ln w="12700" cap="flat" cmpd="sng" algn="ctr">
          <a:solidFill>
            <a:schemeClr val="accent5">
              <a:hueOff val="1644580"/>
              <a:satOff val="34343"/>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109233" rIns="106451" bIns="109233" numCol="1" spcCol="1270" anchor="ctr" anchorCtr="0">
          <a:noAutofit/>
        </a:bodyPr>
        <a:lstStyle/>
        <a:p>
          <a:pPr marL="0" lvl="0" indent="0" algn="ctr" defTabSz="1111250">
            <a:lnSpc>
              <a:spcPct val="90000"/>
            </a:lnSpc>
            <a:spcBef>
              <a:spcPct val="0"/>
            </a:spcBef>
            <a:spcAft>
              <a:spcPct val="35000"/>
            </a:spcAft>
            <a:buNone/>
          </a:pPr>
          <a:r>
            <a:rPr lang="en-US" sz="2500" kern="1200"/>
            <a:t>Optimize</a:t>
          </a:r>
        </a:p>
      </dsp:txBody>
      <dsp:txXfrm>
        <a:off x="0" y="2345479"/>
        <a:ext cx="2011680" cy="110584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11/17/2022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lad.umd.edu/dataset/ged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support of National Fire Plan, Cohesive Strategy. Chartered by: Wildland Fire Leadership Council in 2004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mapping program funded by USFS and DOI- office of wildland fire, TNC partners, and USGS runs the contract</a:t>
            </a:r>
          </a:p>
          <a:p>
            <a:endParaRPr lang="en-US" sz="1200" dirty="0"/>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a:t>
            </a:fld>
            <a:endParaRPr lang="en-US"/>
          </a:p>
        </p:txBody>
      </p:sp>
    </p:spTree>
    <p:extLst>
      <p:ext uri="{BB962C8B-B14F-4D97-AF65-F5344CB8AC3E}">
        <p14:creationId xmlns:p14="http://schemas.microsoft.com/office/powerpoint/2010/main" val="217501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moderate severity actually reduced the trees- hard to detect with </a:t>
            </a:r>
            <a:r>
              <a:rPr lang="en-US" dirty="0" err="1"/>
              <a:t>dNBR</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11</a:t>
            </a:fld>
            <a:endParaRPr lang="en-US"/>
          </a:p>
        </p:txBody>
      </p:sp>
    </p:spTree>
    <p:extLst>
      <p:ext uri="{BB962C8B-B14F-4D97-AF65-F5344CB8AC3E}">
        <p14:creationId xmlns:p14="http://schemas.microsoft.com/office/powerpoint/2010/main" val="165438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gradations from herb to shrub to trees might be easier to capture with the image based – where initial severity isn’t as important and where site specific conditions dominate….aren’t as abrupt as the ruleset approach.</a:t>
            </a:r>
          </a:p>
        </p:txBody>
      </p:sp>
      <p:sp>
        <p:nvSpPr>
          <p:cNvPr id="4" name="Slide Number Placeholder 3"/>
          <p:cNvSpPr>
            <a:spLocks noGrp="1"/>
          </p:cNvSpPr>
          <p:nvPr>
            <p:ph type="sldNum" sz="quarter" idx="5"/>
          </p:nvPr>
        </p:nvSpPr>
        <p:spPr/>
        <p:txBody>
          <a:bodyPr/>
          <a:lstStyle/>
          <a:p>
            <a:fld id="{68322CDD-9D6C-4F63-9EC2-648226624108}" type="slidenum">
              <a:rPr lang="en-US" smtClean="0"/>
              <a:t>12</a:t>
            </a:fld>
            <a:endParaRPr lang="en-US"/>
          </a:p>
        </p:txBody>
      </p:sp>
    </p:spTree>
    <p:extLst>
      <p:ext uri="{BB962C8B-B14F-4D97-AF65-F5344CB8AC3E}">
        <p14:creationId xmlns:p14="http://schemas.microsoft.com/office/powerpoint/2010/main" val="38809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models tested – focus was on commission error agreement </a:t>
            </a:r>
            <a:r>
              <a:rPr lang="en-US" dirty="0" err="1"/>
              <a:t>XGBoost</a:t>
            </a:r>
            <a:r>
              <a:rPr lang="en-US" dirty="0"/>
              <a:t> performed best. LGBM- light gradient boosted machine. </a:t>
            </a:r>
          </a:p>
          <a:p>
            <a:r>
              <a:rPr lang="en-US" dirty="0"/>
              <a:t>Huge gain in agreement for small region for lifeform. How will this apply to other areas? </a:t>
            </a:r>
          </a:p>
        </p:txBody>
      </p:sp>
      <p:sp>
        <p:nvSpPr>
          <p:cNvPr id="4" name="Slide Number Placeholder 3"/>
          <p:cNvSpPr>
            <a:spLocks noGrp="1"/>
          </p:cNvSpPr>
          <p:nvPr>
            <p:ph type="sldNum" sz="quarter" idx="5"/>
          </p:nvPr>
        </p:nvSpPr>
        <p:spPr/>
        <p:txBody>
          <a:bodyPr/>
          <a:lstStyle/>
          <a:p>
            <a:fld id="{68322CDD-9D6C-4F63-9EC2-648226624108}" type="slidenum">
              <a:rPr lang="en-US" smtClean="0"/>
              <a:t>13</a:t>
            </a:fld>
            <a:endParaRPr lang="en-US"/>
          </a:p>
        </p:txBody>
      </p:sp>
    </p:spTree>
    <p:extLst>
      <p:ext uri="{BB962C8B-B14F-4D97-AF65-F5344CB8AC3E}">
        <p14:creationId xmlns:p14="http://schemas.microsoft.com/office/powerpoint/2010/main" val="128651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Rangeland analysis platform tree cover for 2020 disturbed areas since we have no disturbed plot data yet. RAP= Temporal convolutional neural network with </a:t>
            </a:r>
            <a:r>
              <a:rPr lang="en-US" dirty="0" err="1"/>
              <a:t>landsat</a:t>
            </a:r>
            <a:r>
              <a:rPr lang="en-US" dirty="0"/>
              <a:t> imagery and indices. RAP cover paper: </a:t>
            </a:r>
            <a:r>
              <a:rPr lang="en-US" dirty="0" err="1"/>
              <a:t>doi</a:t>
            </a:r>
            <a:r>
              <a:rPr lang="en-US" dirty="0"/>
              <a:t>/10.1111/2041-210X.13564 – we don’t know what the accuracy is for disturbed areas</a:t>
            </a:r>
          </a:p>
        </p:txBody>
      </p:sp>
      <p:sp>
        <p:nvSpPr>
          <p:cNvPr id="4" name="Slide Number Placeholder 3"/>
          <p:cNvSpPr>
            <a:spLocks noGrp="1"/>
          </p:cNvSpPr>
          <p:nvPr>
            <p:ph type="sldNum" sz="quarter" idx="5"/>
          </p:nvPr>
        </p:nvSpPr>
        <p:spPr/>
        <p:txBody>
          <a:bodyPr/>
          <a:lstStyle/>
          <a:p>
            <a:fld id="{68322CDD-9D6C-4F63-9EC2-648226624108}" type="slidenum">
              <a:rPr lang="en-US" smtClean="0"/>
              <a:t>14</a:t>
            </a:fld>
            <a:endParaRPr lang="en-US"/>
          </a:p>
        </p:txBody>
      </p:sp>
    </p:spTree>
    <p:extLst>
      <p:ext uri="{BB962C8B-B14F-4D97-AF65-F5344CB8AC3E}">
        <p14:creationId xmlns:p14="http://schemas.microsoft.com/office/powerpoint/2010/main" val="360143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our disturbed heights to 2019 GLAD global forest canopy height since we have no disturbed plot data to pull from yet. 2019 GEDI/Landsat integration group from UMD </a:t>
            </a:r>
            <a:r>
              <a:rPr lang="en-US" b="0" i="0" u="none" strike="noStrike" dirty="0">
                <a:solidFill>
                  <a:srgbClr val="000000"/>
                </a:solidFill>
                <a:effectLst/>
                <a:latin typeface="Roboto" panose="02000000000000000000" pitchFamily="2" charset="0"/>
              </a:rPr>
              <a:t>P. </a:t>
            </a:r>
            <a:r>
              <a:rPr lang="en-US" b="0" i="0" u="none" strike="noStrike" dirty="0" err="1">
                <a:solidFill>
                  <a:srgbClr val="000000"/>
                </a:solidFill>
                <a:effectLst/>
                <a:latin typeface="Roboto" panose="02000000000000000000" pitchFamily="2" charset="0"/>
              </a:rPr>
              <a:t>Potapov</a:t>
            </a:r>
            <a:r>
              <a:rPr lang="en-US" b="0" i="0" u="none" strike="noStrike" dirty="0">
                <a:solidFill>
                  <a:srgbClr val="000000"/>
                </a:solidFill>
                <a:effectLst/>
                <a:latin typeface="Roboto" panose="02000000000000000000" pitchFamily="2" charset="0"/>
              </a:rPr>
              <a:t>, X. Li, A. Hernandez-Serna, A. </a:t>
            </a:r>
            <a:r>
              <a:rPr lang="en-US" b="0" i="0" u="none" strike="noStrike" dirty="0" err="1">
                <a:solidFill>
                  <a:srgbClr val="000000"/>
                </a:solidFill>
                <a:effectLst/>
                <a:latin typeface="Roboto" panose="02000000000000000000" pitchFamily="2" charset="0"/>
              </a:rPr>
              <a:t>Tyukavina</a:t>
            </a:r>
            <a:r>
              <a:rPr lang="en-US" b="0" i="0" u="none" strike="noStrike" dirty="0">
                <a:solidFill>
                  <a:srgbClr val="000000"/>
                </a:solidFill>
                <a:effectLst/>
                <a:latin typeface="Roboto" panose="02000000000000000000" pitchFamily="2" charset="0"/>
              </a:rPr>
              <a:t>, M.C. Hansen, A. </a:t>
            </a:r>
            <a:r>
              <a:rPr lang="en-US" b="0" i="0" u="none" strike="noStrike" dirty="0" err="1">
                <a:solidFill>
                  <a:srgbClr val="000000"/>
                </a:solidFill>
                <a:effectLst/>
                <a:latin typeface="Roboto" panose="02000000000000000000" pitchFamily="2" charset="0"/>
              </a:rPr>
              <a:t>Kommareddy</a:t>
            </a:r>
            <a:r>
              <a:rPr lang="en-US" b="0" i="0" u="none" strike="noStrike" dirty="0">
                <a:solidFill>
                  <a:srgbClr val="000000"/>
                </a:solidFill>
                <a:effectLst/>
                <a:latin typeface="Roboto" panose="02000000000000000000" pitchFamily="2" charset="0"/>
              </a:rPr>
              <a:t>, A. Pickens, S. </a:t>
            </a:r>
            <a:r>
              <a:rPr lang="en-US" b="0" i="0" u="none" strike="noStrike" dirty="0" err="1">
                <a:solidFill>
                  <a:srgbClr val="000000"/>
                </a:solidFill>
                <a:effectLst/>
                <a:latin typeface="Roboto" panose="02000000000000000000" pitchFamily="2" charset="0"/>
              </a:rPr>
              <a:t>Turubanova</a:t>
            </a:r>
            <a:r>
              <a:rPr lang="en-US" b="0" i="0" u="none" strike="noStrike" dirty="0">
                <a:solidFill>
                  <a:srgbClr val="000000"/>
                </a:solidFill>
                <a:effectLst/>
                <a:latin typeface="Roboto" panose="02000000000000000000" pitchFamily="2" charset="0"/>
              </a:rPr>
              <a:t>, H. Tang, C. E. Silva, J. </a:t>
            </a:r>
            <a:r>
              <a:rPr lang="en-US" b="0" i="0" u="none" strike="noStrike" dirty="0" err="1">
                <a:solidFill>
                  <a:srgbClr val="000000"/>
                </a:solidFill>
                <a:effectLst/>
                <a:latin typeface="Roboto" panose="02000000000000000000" pitchFamily="2" charset="0"/>
              </a:rPr>
              <a:t>Armston</a:t>
            </a:r>
            <a:r>
              <a:rPr lang="en-US" b="0" i="0" u="none" strike="noStrike" dirty="0">
                <a:solidFill>
                  <a:srgbClr val="000000"/>
                </a:solidFill>
                <a:effectLst/>
                <a:latin typeface="Roboto" panose="02000000000000000000" pitchFamily="2" charset="0"/>
              </a:rPr>
              <a:t>, R. </a:t>
            </a:r>
            <a:r>
              <a:rPr lang="en-US" b="0" i="0" u="none" strike="noStrike" dirty="0" err="1">
                <a:solidFill>
                  <a:srgbClr val="000000"/>
                </a:solidFill>
                <a:effectLst/>
                <a:latin typeface="Roboto" panose="02000000000000000000" pitchFamily="2" charset="0"/>
              </a:rPr>
              <a:t>Dubayah</a:t>
            </a:r>
            <a:r>
              <a:rPr lang="en-US" b="0" i="0" u="none" strike="noStrike" dirty="0">
                <a:solidFill>
                  <a:srgbClr val="000000"/>
                </a:solidFill>
                <a:effectLst/>
                <a:latin typeface="Roboto" panose="02000000000000000000" pitchFamily="2" charset="0"/>
              </a:rPr>
              <a:t>, J. B. Blair, M. </a:t>
            </a:r>
            <a:r>
              <a:rPr lang="en-US" b="0" i="0" u="none" strike="noStrike" dirty="0" err="1">
                <a:solidFill>
                  <a:srgbClr val="000000"/>
                </a:solidFill>
                <a:effectLst/>
                <a:latin typeface="Roboto" panose="02000000000000000000" pitchFamily="2" charset="0"/>
              </a:rPr>
              <a:t>Hofton</a:t>
            </a:r>
            <a:r>
              <a:rPr lang="en-US" b="0" i="0" u="none" strike="noStrike" dirty="0">
                <a:solidFill>
                  <a:srgbClr val="000000"/>
                </a:solidFill>
                <a:effectLst/>
                <a:latin typeface="Roboto" panose="02000000000000000000" pitchFamily="2" charset="0"/>
              </a:rPr>
              <a:t> (2020). </a:t>
            </a:r>
            <a:r>
              <a:rPr lang="en-US" dirty="0">
                <a:hlinkClick r:id="rId3"/>
              </a:rPr>
              <a:t>Global Forest Canopy Height, 2019 | GLAD (umd.edu)</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15</a:t>
            </a:fld>
            <a:endParaRPr lang="en-US"/>
          </a:p>
        </p:txBody>
      </p:sp>
    </p:spTree>
    <p:extLst>
      <p:ext uri="{BB962C8B-B14F-4D97-AF65-F5344CB8AC3E}">
        <p14:creationId xmlns:p14="http://schemas.microsoft.com/office/powerpoint/2010/main" val="50563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t>
            </a:r>
            <a:r>
              <a:rPr lang="en-US"/>
              <a:t>have post-disturbance plot </a:t>
            </a:r>
            <a:r>
              <a:rPr lang="en-US" dirty="0"/>
              <a:t>data please let us know.</a:t>
            </a:r>
          </a:p>
        </p:txBody>
      </p:sp>
      <p:sp>
        <p:nvSpPr>
          <p:cNvPr id="4" name="Slide Number Placeholder 3"/>
          <p:cNvSpPr>
            <a:spLocks noGrp="1"/>
          </p:cNvSpPr>
          <p:nvPr>
            <p:ph type="sldNum" sz="quarter" idx="5"/>
          </p:nvPr>
        </p:nvSpPr>
        <p:spPr/>
        <p:txBody>
          <a:bodyPr/>
          <a:lstStyle/>
          <a:p>
            <a:fld id="{68322CDD-9D6C-4F63-9EC2-648226624108}" type="slidenum">
              <a:rPr lang="en-US" smtClean="0"/>
              <a:t>17</a:t>
            </a:fld>
            <a:endParaRPr lang="en-US"/>
          </a:p>
        </p:txBody>
      </p:sp>
    </p:spTree>
    <p:extLst>
      <p:ext uri="{BB962C8B-B14F-4D97-AF65-F5344CB8AC3E}">
        <p14:creationId xmlns:p14="http://schemas.microsoft.com/office/powerpoint/2010/main" val="71219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30 spatial data layers. </a:t>
            </a:r>
            <a:r>
              <a:rPr lang="en-US" sz="1200" i="1" dirty="0"/>
              <a:t>Comprehensive, Consistent, Congruous, and Comparable – See the fact sheet for general LF data info.</a:t>
            </a:r>
          </a:p>
          <a:p>
            <a:r>
              <a:rPr lang="en-US" dirty="0"/>
              <a:t>Note all the arrows going to vegetation and the major dependencies on vegetation– these are key layers for LANDFIRE and our improvements in vegetation will lead to improved fuels mapping as well</a:t>
            </a:r>
            <a:r>
              <a:rPr lang="en-US"/>
              <a:t>.  </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3</a:t>
            </a:fld>
            <a:endParaRPr lang="en-US"/>
          </a:p>
        </p:txBody>
      </p:sp>
    </p:spTree>
    <p:extLst>
      <p:ext uri="{BB962C8B-B14F-4D97-AF65-F5344CB8AC3E}">
        <p14:creationId xmlns:p14="http://schemas.microsoft.com/office/powerpoint/2010/main" val="399429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with LF2020 for CONUS, AK, HI and USVI/PR exception are a few fire regime layers. Goal is to make our updates work more like the base map methodology and account for the disturbances experienced the year before in the next release. LF2022 will be released in 2023.</a:t>
            </a:r>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375125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Advancements in image compositing that has reduced time and eliminated hand editing.</a:t>
            </a:r>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117365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Chosen because it has a lot of disturbances/fires and slower recovery times. Variation in dominant lifeforms. North to get 90km buffer area.</a:t>
            </a:r>
          </a:p>
        </p:txBody>
      </p:sp>
      <p:sp>
        <p:nvSpPr>
          <p:cNvPr id="4" name="Slide Number Placeholder 3"/>
          <p:cNvSpPr>
            <a:spLocks noGrp="1"/>
          </p:cNvSpPr>
          <p:nvPr>
            <p:ph type="sldNum" sz="quarter" idx="5"/>
          </p:nvPr>
        </p:nvSpPr>
        <p:spPr/>
        <p:txBody>
          <a:bodyPr/>
          <a:lstStyle/>
          <a:p>
            <a:fld id="{68322CDD-9D6C-4F63-9EC2-648226624108}" type="slidenum">
              <a:rPr lang="en-US" smtClean="0"/>
              <a:t>6</a:t>
            </a:fld>
            <a:endParaRPr lang="en-US"/>
          </a:p>
        </p:txBody>
      </p:sp>
    </p:spTree>
    <p:extLst>
      <p:ext uri="{BB962C8B-B14F-4D97-AF65-F5344CB8AC3E}">
        <p14:creationId xmlns:p14="http://schemas.microsoft.com/office/powerpoint/2010/main" val="37244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something is a small tree or herbaceous makes a big difference to how it will burn so lifeform is critical in LF.</a:t>
            </a:r>
          </a:p>
        </p:txBody>
      </p:sp>
      <p:sp>
        <p:nvSpPr>
          <p:cNvPr id="4" name="Slide Number Placeholder 3"/>
          <p:cNvSpPr>
            <a:spLocks noGrp="1"/>
          </p:cNvSpPr>
          <p:nvPr>
            <p:ph type="sldNum" sz="quarter" idx="5"/>
          </p:nvPr>
        </p:nvSpPr>
        <p:spPr/>
        <p:txBody>
          <a:bodyPr/>
          <a:lstStyle/>
          <a:p>
            <a:fld id="{68322CDD-9D6C-4F63-9EC2-648226624108}" type="slidenum">
              <a:rPr lang="en-US" smtClean="0"/>
              <a:t>7</a:t>
            </a:fld>
            <a:endParaRPr lang="en-US"/>
          </a:p>
        </p:txBody>
      </p:sp>
    </p:spTree>
    <p:extLst>
      <p:ext uri="{BB962C8B-B14F-4D97-AF65-F5344CB8AC3E}">
        <p14:creationId xmlns:p14="http://schemas.microsoft.com/office/powerpoint/2010/main" val="89327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dirty="0"/>
              <a:t>We did try modeling with our LFRDB in non-disturbed plots originally, but the results weren’t great, so we restricted our training data to disturbed areas.</a:t>
            </a:r>
          </a:p>
        </p:txBody>
      </p:sp>
      <p:sp>
        <p:nvSpPr>
          <p:cNvPr id="4" name="Slide Number Placeholder 3"/>
          <p:cNvSpPr>
            <a:spLocks noGrp="1"/>
          </p:cNvSpPr>
          <p:nvPr>
            <p:ph type="sldNum" sz="quarter" idx="5"/>
          </p:nvPr>
        </p:nvSpPr>
        <p:spPr/>
        <p:txBody>
          <a:bodyPr/>
          <a:lstStyle/>
          <a:p>
            <a:fld id="{68322CDD-9D6C-4F63-9EC2-648226624108}" type="slidenum">
              <a:rPr lang="en-US" smtClean="0"/>
              <a:t>8</a:t>
            </a:fld>
            <a:endParaRPr lang="en-US"/>
          </a:p>
        </p:txBody>
      </p:sp>
    </p:spTree>
    <p:extLst>
      <p:ext uri="{BB962C8B-B14F-4D97-AF65-F5344CB8AC3E}">
        <p14:creationId xmlns:p14="http://schemas.microsoft.com/office/powerpoint/2010/main" val="70235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rPr>
              <a:t>Lifeform training sampling stratification</a:t>
            </a:r>
            <a:r>
              <a:rPr lang="en-US" b="0" i="0" dirty="0">
                <a:solidFill>
                  <a:srgbClr val="000000"/>
                </a:solidFill>
                <a:effectLst/>
              </a:rPr>
              <a:t>​ (left) Disturbed areas only</a:t>
            </a:r>
          </a:p>
          <a:p>
            <a:pPr algn="l" rtl="0" fontAlgn="base"/>
            <a:r>
              <a:rPr lang="en-US" b="0" i="0" u="none" strike="noStrike" dirty="0">
                <a:solidFill>
                  <a:srgbClr val="000000"/>
                </a:solidFill>
                <a:effectLst/>
              </a:rPr>
              <a:t>NLCD 2019, LCMS 2020, LCMAP 2020 (tree only), RAP</a:t>
            </a:r>
            <a:r>
              <a:rPr lang="en-US" b="0" i="0" dirty="0">
                <a:solidFill>
                  <a:srgbClr val="000000"/>
                </a:solidFill>
                <a:effectLst/>
              </a:rPr>
              <a:t>​ 2020</a:t>
            </a:r>
          </a:p>
          <a:p>
            <a:pPr algn="l" rtl="0" fontAlgn="base">
              <a:buFont typeface="Arial" panose="020B0604020202020204" pitchFamily="34" charset="0"/>
              <a:buNone/>
            </a:pPr>
            <a:r>
              <a:rPr lang="en-US" b="0" i="0" u="none" strike="noStrike" dirty="0">
                <a:solidFill>
                  <a:srgbClr val="000000"/>
                </a:solidFill>
                <a:effectLst/>
              </a:rPr>
              <a:t>Herb and shrub – 2 agreed</a:t>
            </a:r>
            <a:r>
              <a:rPr lang="en-US" b="0" i="0" dirty="0">
                <a:solidFill>
                  <a:srgbClr val="000000"/>
                </a:solidFill>
                <a:effectLst/>
              </a:rPr>
              <a:t>​</a:t>
            </a:r>
          </a:p>
          <a:p>
            <a:pPr algn="l" rtl="0" fontAlgn="base">
              <a:buFont typeface="Arial" panose="020B0604020202020204" pitchFamily="34" charset="0"/>
              <a:buNone/>
            </a:pPr>
            <a:r>
              <a:rPr lang="en-US" b="0" i="0" u="none" strike="noStrike" dirty="0">
                <a:solidFill>
                  <a:srgbClr val="000000"/>
                </a:solidFill>
                <a:effectLst/>
              </a:rPr>
              <a:t>Tree – 3 agreed</a:t>
            </a:r>
            <a:r>
              <a:rPr lang="en-US" b="0" i="0" dirty="0">
                <a:solidFill>
                  <a:srgbClr val="000000"/>
                </a:solidFill>
                <a:effectLst/>
              </a:rPr>
              <a:t>​</a:t>
            </a:r>
          </a:p>
          <a:p>
            <a:pPr algn="l" rtl="0" fontAlgn="base"/>
            <a:r>
              <a:rPr lang="en-US" b="0" i="0" u="none" strike="noStrike" dirty="0">
                <a:solidFill>
                  <a:srgbClr val="000000"/>
                </a:solidFill>
                <a:effectLst/>
              </a:rPr>
              <a:t>Med or High severity for 2011-2018</a:t>
            </a:r>
          </a:p>
          <a:p>
            <a:r>
              <a:rPr lang="en-US" dirty="0"/>
              <a:t>All of our traditional training plots are non-disturbed. This does not help us in disturbed areas. </a:t>
            </a:r>
          </a:p>
        </p:txBody>
      </p:sp>
      <p:sp>
        <p:nvSpPr>
          <p:cNvPr id="4" name="Slide Number Placeholder 3"/>
          <p:cNvSpPr>
            <a:spLocks noGrp="1"/>
          </p:cNvSpPr>
          <p:nvPr>
            <p:ph type="sldNum" sz="quarter" idx="5"/>
          </p:nvPr>
        </p:nvSpPr>
        <p:spPr/>
        <p:txBody>
          <a:bodyPr/>
          <a:lstStyle/>
          <a:p>
            <a:fld id="{68322CDD-9D6C-4F63-9EC2-648226624108}" type="slidenum">
              <a:rPr lang="en-US" smtClean="0"/>
              <a:t>9</a:t>
            </a:fld>
            <a:endParaRPr lang="en-US"/>
          </a:p>
        </p:txBody>
      </p:sp>
    </p:spTree>
    <p:extLst>
      <p:ext uri="{BB962C8B-B14F-4D97-AF65-F5344CB8AC3E}">
        <p14:creationId xmlns:p14="http://schemas.microsoft.com/office/powerpoint/2010/main" val="17750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tried a wide array of possible Landsat imagery and indices inputs. Model consistently ranked the 10</a:t>
            </a:r>
            <a:r>
              <a:rPr lang="en-US" baseline="30000" dirty="0"/>
              <a:t>th</a:t>
            </a:r>
            <a:r>
              <a:rPr lang="en-US" dirty="0"/>
              <a:t> percentile for NDVI (March 1 through October 15) as an important variable we think because there is a bigger difference in the lower percentiles between herb/shrub vs tree lifeforms.</a:t>
            </a:r>
          </a:p>
          <a:p>
            <a:r>
              <a:rPr lang="en-US" dirty="0"/>
              <a:t>Tried high sun angle to minimize terrain shadowing May 1-Aug15, but Summer composite appears to get better results (June 16-Aug31)</a:t>
            </a: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10</a:t>
            </a:fld>
            <a:endParaRPr lang="en-US"/>
          </a:p>
        </p:txBody>
      </p:sp>
    </p:spTree>
    <p:extLst>
      <p:ext uri="{BB962C8B-B14F-4D97-AF65-F5344CB8AC3E}">
        <p14:creationId xmlns:p14="http://schemas.microsoft.com/office/powerpoint/2010/main" val="36218340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BA446D-F3CD-4BCC-8D3C-EF26950CF2A1}"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7A340878-4938-4478-894C-35C8CDB837CF}" type="slidenum">
              <a:rPr lang="en-US" smtClean="0"/>
              <a:t>‹#›</a:t>
            </a:fld>
            <a:endParaRPr lang="en-US"/>
          </a:p>
        </p:txBody>
      </p:sp>
      <p:sp>
        <p:nvSpPr>
          <p:cNvPr id="13" name="Rectangle 12">
            <a:extLst>
              <a:ext uri="{FF2B5EF4-FFF2-40B4-BE49-F238E27FC236}">
                <a16:creationId xmlns:a16="http://schemas.microsoft.com/office/drawing/2014/main" id="{ADCDBE8B-22C2-4E01-ADF4-6D93A4AFAF7E}"/>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033A1E-8AFA-4D84-8885-593C3422437A}"/>
              </a:ext>
            </a:extLst>
          </p:cNvPr>
          <p:cNvSpPr/>
          <p:nvPr userDrawn="1"/>
        </p:nvSpPr>
        <p:spPr>
          <a:xfrm>
            <a:off x="0" y="5888736"/>
            <a:ext cx="12192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7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404361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35067558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6263555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DBA446D-F3CD-4BCC-8D3C-EF26950CF2A1}" type="datetimeFigureOut">
              <a:rPr lang="en-US" smtClean="0"/>
              <a:t>11/17/2022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A340878-4938-4478-894C-35C8CDB837CF}" type="slidenum">
              <a:rPr lang="en-US" smtClean="0"/>
              <a:t>‹#›</a:t>
            </a:fld>
            <a:endParaRPr lang="en-US"/>
          </a:p>
        </p:txBody>
      </p:sp>
      <p:pic>
        <p:nvPicPr>
          <p:cNvPr id="11" name="Picture 10">
            <a:extLst>
              <a:ext uri="{FF2B5EF4-FFF2-40B4-BE49-F238E27FC236}">
                <a16:creationId xmlns:a16="http://schemas.microsoft.com/office/drawing/2014/main" id="{62B28578-00DF-4A05-BBB5-2A2FCD1DF17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2" name="Rectangle 11">
            <a:extLst>
              <a:ext uri="{FF2B5EF4-FFF2-40B4-BE49-F238E27FC236}">
                <a16:creationId xmlns:a16="http://schemas.microsoft.com/office/drawing/2014/main" id="{77774678-205D-41CD-BA4A-BD8F721F22C4}"/>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9568B5-8BDA-47C6-8855-2BEE0EDD87E4}"/>
              </a:ext>
            </a:extLst>
          </p:cNvPr>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40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3589128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8932644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328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13179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62387312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3487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E31375A4-56A4-47D6-9801-1991572033F7}" type="slidenum">
              <a:rPr lang="en-US" smtClean="0"/>
              <a:pPr/>
              <a:t>‹#›</a:t>
            </a:fld>
            <a:endParaRPr lang="en-US"/>
          </a:p>
        </p:txBody>
      </p:sp>
      <p:sp>
        <p:nvSpPr>
          <p:cNvPr id="10" name="Rectangle 9">
            <a:extLst>
              <a:ext uri="{FF2B5EF4-FFF2-40B4-BE49-F238E27FC236}">
                <a16:creationId xmlns:a16="http://schemas.microsoft.com/office/drawing/2014/main" id="{7119AFBD-D24D-46C1-8710-588D8D965FBD}"/>
              </a:ext>
            </a:extLst>
          </p:cNvPr>
          <p:cNvSpPr/>
          <p:nvPr userDrawn="1"/>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0208D8-6166-4311-B114-F1A1DD7BAB5A}"/>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62703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gi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helpdesk@landfire.gov" TargetMode="External"/><Relationship Id="rId2" Type="http://schemas.openxmlformats.org/officeDocument/2006/relationships/hyperlink" Target="mailto:ilapuma@contractor.usgs.gov" TargetMode="Externa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hyperlink" Target="https://landfire.gov/getdata.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6.gif"/><Relationship Id="rId10" Type="http://schemas.microsoft.com/office/2007/relationships/diagramDrawing" Target="../diagrams/drawing1.xml"/><Relationship Id="rId4" Type="http://schemas.microsoft.com/office/2007/relationships/hdphoto" Target="../media/hdphoto2.wdp"/><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7592" y="1785769"/>
            <a:ext cx="10058400" cy="1143000"/>
          </a:xfrm>
        </p:spPr>
        <p:txBody>
          <a:bodyPr/>
          <a:lstStyle/>
          <a:p>
            <a:r>
              <a:rPr lang="en-US" sz="4400" dirty="0"/>
              <a:t>The LANDFIRE image-based annual prototype: </a:t>
            </a:r>
          </a:p>
        </p:txBody>
      </p:sp>
      <p:sp>
        <p:nvSpPr>
          <p:cNvPr id="3" name="Subtitle 2"/>
          <p:cNvSpPr>
            <a:spLocks noGrp="1"/>
          </p:cNvSpPr>
          <p:nvPr>
            <p:ph type="subTitle" idx="1"/>
          </p:nvPr>
        </p:nvSpPr>
        <p:spPr>
          <a:xfrm>
            <a:off x="937592" y="3121539"/>
            <a:ext cx="10150618" cy="944433"/>
          </a:xfrm>
        </p:spPr>
        <p:txBody>
          <a:bodyPr>
            <a:normAutofit/>
          </a:bodyPr>
          <a:lstStyle/>
          <a:p>
            <a:r>
              <a:rPr lang="en-US" sz="2800" i="1" dirty="0"/>
              <a:t>Detailed annual updates to vegetation maps for the US using machine learning</a:t>
            </a:r>
          </a:p>
        </p:txBody>
      </p:sp>
      <p:sp>
        <p:nvSpPr>
          <p:cNvPr id="5" name="TextBox 4">
            <a:extLst>
              <a:ext uri="{FF2B5EF4-FFF2-40B4-BE49-F238E27FC236}">
                <a16:creationId xmlns:a16="http://schemas.microsoft.com/office/drawing/2014/main" id="{03995EAC-41DA-478C-A9E4-8B85DE1BF913}"/>
              </a:ext>
            </a:extLst>
          </p:cNvPr>
          <p:cNvSpPr txBox="1"/>
          <p:nvPr/>
        </p:nvSpPr>
        <p:spPr>
          <a:xfrm>
            <a:off x="937592" y="4411101"/>
            <a:ext cx="9690653" cy="1204625"/>
          </a:xfrm>
          <a:prstGeom prst="rect">
            <a:avLst/>
          </a:prstGeom>
          <a:noFill/>
        </p:spPr>
        <p:txBody>
          <a:bodyPr wrap="square" rtlCol="0">
            <a:spAutoFit/>
          </a:bodyPr>
          <a:lstStyle/>
          <a:p>
            <a:pPr>
              <a:lnSpc>
                <a:spcPct val="80000"/>
              </a:lnSpc>
              <a:defRPr/>
            </a:pPr>
            <a:r>
              <a:rPr lang="en-US" sz="1600" dirty="0">
                <a:ea typeface="ＭＳ Ｐゴシック" pitchFamily="34" charset="-128"/>
              </a:rPr>
              <a:t>Daryn Dockter*,	LANDFIRE Vegetation Mapping Lead</a:t>
            </a:r>
          </a:p>
          <a:p>
            <a:pPr>
              <a:lnSpc>
                <a:spcPct val="80000"/>
              </a:lnSpc>
              <a:defRPr/>
            </a:pPr>
            <a:r>
              <a:rPr lang="en-US" sz="1600" dirty="0">
                <a:ea typeface="ＭＳ Ｐゴシック" pitchFamily="34" charset="-128"/>
              </a:rPr>
              <a:t>Inga La Puma*,  	LANDFIRE Technical Lead – presenting</a:t>
            </a:r>
            <a:br>
              <a:rPr lang="en-US" sz="1600" dirty="0">
                <a:ea typeface="ＭＳ Ｐゴシック" pitchFamily="34" charset="-128"/>
              </a:rPr>
            </a:br>
            <a:r>
              <a:rPr lang="en-US" sz="1600" dirty="0">
                <a:ea typeface="ＭＳ Ｐゴシック" pitchFamily="34" charset="-128"/>
              </a:rPr>
              <a:t>Josh Picotte **,  	LANDFIRE Scientist</a:t>
            </a:r>
            <a:br>
              <a:rPr lang="en-US" sz="1600" dirty="0">
                <a:ea typeface="ＭＳ Ｐゴシック" pitchFamily="34" charset="-128"/>
              </a:rPr>
            </a:br>
            <a:r>
              <a:rPr lang="en-US" sz="1600" i="1" dirty="0">
                <a:ea typeface="ＭＳ Ｐゴシック" pitchFamily="34" charset="-128"/>
              </a:rPr>
              <a:t>*</a:t>
            </a:r>
            <a:r>
              <a:rPr lang="en-US" sz="1100" i="1" dirty="0">
                <a:ea typeface="ＭＳ Ｐゴシック" pitchFamily="34" charset="-128"/>
              </a:rPr>
              <a:t>KBR, and **ASC, contractors to the U.S. Geological Survey (USGS) Center for Earth Resources </a:t>
            </a:r>
            <a:br>
              <a:rPr lang="en-US" sz="1100" i="1" dirty="0">
                <a:ea typeface="ＭＳ Ｐゴシック" pitchFamily="34" charset="-128"/>
              </a:rPr>
            </a:br>
            <a:r>
              <a:rPr lang="en-US" sz="1100" i="1" dirty="0">
                <a:ea typeface="ＭＳ Ｐゴシック" pitchFamily="34" charset="-128"/>
              </a:rPr>
              <a:t>Observation and Science (EROS), Sioux Falls, South Dakota</a:t>
            </a:r>
            <a:br>
              <a:rPr lang="en-US" sz="1100" i="1" dirty="0">
                <a:ea typeface="ＭＳ Ｐゴシック" pitchFamily="34" charset="-128"/>
              </a:rPr>
            </a:br>
            <a:r>
              <a:rPr lang="en-US" sz="1200" dirty="0">
                <a:latin typeface="Calibri" panose="020F0502020204030204" pitchFamily="34" charset="0"/>
                <a:ea typeface="ＭＳ Ｐゴシック" pitchFamily="34" charset="-128"/>
                <a:cs typeface="Calibri" panose="020F0502020204030204" pitchFamily="34" charset="0"/>
              </a:rPr>
              <a:t>Work performed under USGS contract 140G0121D0001</a:t>
            </a:r>
          </a:p>
        </p:txBody>
      </p:sp>
      <p:pic>
        <p:nvPicPr>
          <p:cNvPr id="6" name="Picture 5" descr="LANDFIRE logo">
            <a:extLst>
              <a:ext uri="{FF2B5EF4-FFF2-40B4-BE49-F238E27FC236}">
                <a16:creationId xmlns:a16="http://schemas.microsoft.com/office/drawing/2014/main" id="{FAA97378-592D-47F6-BAD1-1AF40B2EA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170" y="3950014"/>
            <a:ext cx="2585723" cy="1283425"/>
          </a:xfrm>
          <a:prstGeom prst="rect">
            <a:avLst/>
          </a:prstGeom>
        </p:spPr>
      </p:pic>
      <p:pic>
        <p:nvPicPr>
          <p:cNvPr id="9" name="Picture 8" descr="banner of fires">
            <a:extLst>
              <a:ext uri="{FF2B5EF4-FFF2-40B4-BE49-F238E27FC236}">
                <a16:creationId xmlns:a16="http://schemas.microsoft.com/office/drawing/2014/main" id="{4F93AE60-2C5F-46CE-A11D-86D46E842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 y="279326"/>
            <a:ext cx="12161520" cy="851317"/>
          </a:xfrm>
          <a:prstGeom prst="rect">
            <a:avLst/>
          </a:prstGeom>
        </p:spPr>
      </p:pic>
      <p:pic>
        <p:nvPicPr>
          <p:cNvPr id="4" name="Picture 3" descr="Logos of the partners">
            <a:extLst>
              <a:ext uri="{FF2B5EF4-FFF2-40B4-BE49-F238E27FC236}">
                <a16:creationId xmlns:a16="http://schemas.microsoft.com/office/drawing/2014/main" id="{D1956128-E696-4956-9176-63FCDE982E60}"/>
              </a:ext>
            </a:extLst>
          </p:cNvPr>
          <p:cNvPicPr>
            <a:picLocks noChangeAspect="1"/>
          </p:cNvPicPr>
          <p:nvPr/>
        </p:nvPicPr>
        <p:blipFill>
          <a:blip r:embed="rId4"/>
          <a:stretch>
            <a:fillRect/>
          </a:stretch>
        </p:blipFill>
        <p:spPr>
          <a:xfrm>
            <a:off x="9229336" y="5165953"/>
            <a:ext cx="1975275" cy="615749"/>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71DC-1115-464A-A5ED-EB1EED1DFD52}"/>
              </a:ext>
            </a:extLst>
          </p:cNvPr>
          <p:cNvSpPr>
            <a:spLocks noGrp="1"/>
          </p:cNvSpPr>
          <p:nvPr>
            <p:ph type="title"/>
          </p:nvPr>
        </p:nvSpPr>
        <p:spPr>
          <a:xfrm>
            <a:off x="87006" y="103909"/>
            <a:ext cx="10057984" cy="950976"/>
          </a:xfrm>
        </p:spPr>
        <p:txBody>
          <a:bodyPr>
            <a:normAutofit/>
          </a:bodyPr>
          <a:lstStyle/>
          <a:p>
            <a:r>
              <a:rPr lang="en-US" sz="4000" dirty="0"/>
              <a:t>Modeling Lifeform: Imagery</a:t>
            </a:r>
          </a:p>
        </p:txBody>
      </p:sp>
      <p:pic>
        <p:nvPicPr>
          <p:cNvPr id="4" name="Picture 3" descr="picture showing NDVI differences in percentile">
            <a:extLst>
              <a:ext uri="{FF2B5EF4-FFF2-40B4-BE49-F238E27FC236}">
                <a16:creationId xmlns:a16="http://schemas.microsoft.com/office/drawing/2014/main" id="{9D7BCC3F-4E58-4C96-A7B5-02214C50DE71}"/>
              </a:ext>
            </a:extLst>
          </p:cNvPr>
          <p:cNvPicPr>
            <a:picLocks noChangeAspect="1"/>
          </p:cNvPicPr>
          <p:nvPr/>
        </p:nvPicPr>
        <p:blipFill rotWithShape="1">
          <a:blip r:embed="rId3"/>
          <a:srcRect t="942" r="853"/>
          <a:stretch/>
        </p:blipFill>
        <p:spPr>
          <a:xfrm>
            <a:off x="1694836" y="1054885"/>
            <a:ext cx="8727246" cy="4793802"/>
          </a:xfrm>
          <a:prstGeom prst="rect">
            <a:avLst/>
          </a:prstGeom>
        </p:spPr>
      </p:pic>
      <p:pic>
        <p:nvPicPr>
          <p:cNvPr id="7" name="Picture 6" descr="LANDFIRE logo">
            <a:extLst>
              <a:ext uri="{FF2B5EF4-FFF2-40B4-BE49-F238E27FC236}">
                <a16:creationId xmlns:a16="http://schemas.microsoft.com/office/drawing/2014/main" id="{68215DA4-B2C0-4836-B733-EAF358327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3" name="Rectangle 2" descr="picture of NDVI percent differences">
            <a:extLst>
              <a:ext uri="{FF2B5EF4-FFF2-40B4-BE49-F238E27FC236}">
                <a16:creationId xmlns:a16="http://schemas.microsoft.com/office/drawing/2014/main" id="{08B9ADAD-11AD-45DD-84BB-FA53BFACE250}"/>
              </a:ext>
            </a:extLst>
          </p:cNvPr>
          <p:cNvSpPr/>
          <p:nvPr/>
        </p:nvSpPr>
        <p:spPr>
          <a:xfrm>
            <a:off x="1769918" y="1054885"/>
            <a:ext cx="8652164" cy="237411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Picture of NDVI percent differences">
            <a:extLst>
              <a:ext uri="{FF2B5EF4-FFF2-40B4-BE49-F238E27FC236}">
                <a16:creationId xmlns:a16="http://schemas.microsoft.com/office/drawing/2014/main" id="{9792EBF3-D0C0-4E4F-B4DC-BE29EFB2CE35}"/>
              </a:ext>
            </a:extLst>
          </p:cNvPr>
          <p:cNvSpPr/>
          <p:nvPr/>
        </p:nvSpPr>
        <p:spPr>
          <a:xfrm>
            <a:off x="6058459" y="3429000"/>
            <a:ext cx="2244866" cy="237411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71DC-1115-464A-A5ED-EB1EED1DFD52}"/>
              </a:ext>
            </a:extLst>
          </p:cNvPr>
          <p:cNvSpPr>
            <a:spLocks noGrp="1"/>
          </p:cNvSpPr>
          <p:nvPr>
            <p:ph type="title"/>
          </p:nvPr>
        </p:nvSpPr>
        <p:spPr>
          <a:xfrm>
            <a:off x="87006" y="103909"/>
            <a:ext cx="10057984" cy="950976"/>
          </a:xfrm>
        </p:spPr>
        <p:txBody>
          <a:bodyPr>
            <a:normAutofit/>
          </a:bodyPr>
          <a:lstStyle/>
          <a:p>
            <a:r>
              <a:rPr lang="en-US" sz="4000" dirty="0"/>
              <a:t>Modeling Lifeform: Examples</a:t>
            </a:r>
          </a:p>
        </p:txBody>
      </p:sp>
      <p:sp>
        <p:nvSpPr>
          <p:cNvPr id="4" name="TextBox 3">
            <a:extLst>
              <a:ext uri="{FF2B5EF4-FFF2-40B4-BE49-F238E27FC236}">
                <a16:creationId xmlns:a16="http://schemas.microsoft.com/office/drawing/2014/main" id="{F322C9F1-6614-4120-9FA7-CD73B86820FC}"/>
              </a:ext>
            </a:extLst>
          </p:cNvPr>
          <p:cNvSpPr txBox="1"/>
          <p:nvPr/>
        </p:nvSpPr>
        <p:spPr>
          <a:xfrm>
            <a:off x="7538935" y="6067993"/>
            <a:ext cx="2752677" cy="261610"/>
          </a:xfrm>
          <a:prstGeom prst="rect">
            <a:avLst/>
          </a:prstGeom>
          <a:noFill/>
        </p:spPr>
        <p:txBody>
          <a:bodyPr wrap="none" rtlCol="0">
            <a:spAutoFit/>
          </a:bodyPr>
          <a:lstStyle/>
          <a:p>
            <a:r>
              <a:rPr lang="en-US" sz="1100" dirty="0"/>
              <a:t>Date 7/7/2021 Maxar ESRI base imagery</a:t>
            </a:r>
          </a:p>
        </p:txBody>
      </p:sp>
      <p:pic>
        <p:nvPicPr>
          <p:cNvPr id="5" name="Picture 4" descr="LANDFIRE LOGO">
            <a:extLst>
              <a:ext uri="{FF2B5EF4-FFF2-40B4-BE49-F238E27FC236}">
                <a16:creationId xmlns:a16="http://schemas.microsoft.com/office/drawing/2014/main" id="{29A48B64-BB89-44DB-BAD2-A9D84673BE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6" name="Rectangle 5">
            <a:extLst>
              <a:ext uri="{FF2B5EF4-FFF2-40B4-BE49-F238E27FC236}">
                <a16:creationId xmlns:a16="http://schemas.microsoft.com/office/drawing/2014/main" id="{CF0A6E5D-62F5-425D-991A-7DC585C6B0CC}"/>
              </a:ext>
              <a:ext uri="{C183D7F6-B498-43B3-948B-1728B52AA6E4}">
                <adec:decorative xmlns:adec="http://schemas.microsoft.com/office/drawing/2017/decorative" val="1"/>
              </a:ext>
            </a:extLst>
          </p:cNvPr>
          <p:cNvSpPr/>
          <p:nvPr/>
        </p:nvSpPr>
        <p:spPr>
          <a:xfrm>
            <a:off x="2928026" y="5447489"/>
            <a:ext cx="525293" cy="24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EC759F-04F2-4182-BD51-B725058A2E08}"/>
              </a:ext>
              <a:ext uri="{C183D7F6-B498-43B3-948B-1728B52AA6E4}">
                <adec:decorative xmlns:adec="http://schemas.microsoft.com/office/drawing/2017/decorative" val="1"/>
              </a:ext>
            </a:extLst>
          </p:cNvPr>
          <p:cNvSpPr/>
          <p:nvPr/>
        </p:nvSpPr>
        <p:spPr>
          <a:xfrm>
            <a:off x="6319148" y="5466944"/>
            <a:ext cx="525293" cy="24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478B7A4F-6D14-47A0-84A7-9BD03431345C}"/>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227908" y="850158"/>
            <a:ext cx="9357360" cy="52635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2F8CE5-E482-4C21-A675-D3D6CA8BB13F}"/>
              </a:ext>
            </a:extLst>
          </p:cNvPr>
          <p:cNvSpPr txBox="1"/>
          <p:nvPr/>
        </p:nvSpPr>
        <p:spPr>
          <a:xfrm>
            <a:off x="2928026" y="5365323"/>
            <a:ext cx="710119" cy="261610"/>
          </a:xfrm>
          <a:prstGeom prst="rect">
            <a:avLst/>
          </a:prstGeom>
          <a:solidFill>
            <a:schemeClr val="bg1"/>
          </a:solidFill>
        </p:spPr>
        <p:txBody>
          <a:bodyPr wrap="square" rtlCol="0">
            <a:spAutoFit/>
          </a:bodyPr>
          <a:lstStyle/>
          <a:p>
            <a:r>
              <a:rPr lang="en-US" sz="1100" dirty="0"/>
              <a:t>Lifeform</a:t>
            </a:r>
          </a:p>
        </p:txBody>
      </p:sp>
      <p:sp>
        <p:nvSpPr>
          <p:cNvPr id="10" name="TextBox 9">
            <a:extLst>
              <a:ext uri="{FF2B5EF4-FFF2-40B4-BE49-F238E27FC236}">
                <a16:creationId xmlns:a16="http://schemas.microsoft.com/office/drawing/2014/main" id="{03582F68-9BF0-48E1-852C-14FD06589C3A}"/>
              </a:ext>
            </a:extLst>
          </p:cNvPr>
          <p:cNvSpPr txBox="1"/>
          <p:nvPr/>
        </p:nvSpPr>
        <p:spPr>
          <a:xfrm>
            <a:off x="6247860" y="5396101"/>
            <a:ext cx="638194" cy="230832"/>
          </a:xfrm>
          <a:prstGeom prst="rect">
            <a:avLst/>
          </a:prstGeom>
          <a:solidFill>
            <a:schemeClr val="bg1"/>
          </a:solidFill>
        </p:spPr>
        <p:txBody>
          <a:bodyPr wrap="square" rtlCol="0">
            <a:spAutoFit/>
          </a:bodyPr>
          <a:lstStyle/>
          <a:p>
            <a:r>
              <a:rPr lang="en-US" sz="900" dirty="0"/>
              <a:t>Lifeform</a:t>
            </a:r>
          </a:p>
        </p:txBody>
      </p:sp>
    </p:spTree>
    <p:extLst>
      <p:ext uri="{BB962C8B-B14F-4D97-AF65-F5344CB8AC3E}">
        <p14:creationId xmlns:p14="http://schemas.microsoft.com/office/powerpoint/2010/main" val="27363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71DC-1115-464A-A5ED-EB1EED1DFD52}"/>
              </a:ext>
            </a:extLst>
          </p:cNvPr>
          <p:cNvSpPr>
            <a:spLocks noGrp="1"/>
          </p:cNvSpPr>
          <p:nvPr>
            <p:ph type="title"/>
          </p:nvPr>
        </p:nvSpPr>
        <p:spPr>
          <a:xfrm>
            <a:off x="87006" y="103909"/>
            <a:ext cx="10057984" cy="950976"/>
          </a:xfrm>
        </p:spPr>
        <p:txBody>
          <a:bodyPr>
            <a:normAutofit/>
          </a:bodyPr>
          <a:lstStyle/>
          <a:p>
            <a:r>
              <a:rPr lang="en-US" sz="4000" dirty="0"/>
              <a:t>Modeling Lifeform: Example</a:t>
            </a:r>
          </a:p>
        </p:txBody>
      </p:sp>
      <p:pic>
        <p:nvPicPr>
          <p:cNvPr id="5" name="Picture 4" descr="LANDFIRE logo">
            <a:extLst>
              <a:ext uri="{FF2B5EF4-FFF2-40B4-BE49-F238E27FC236}">
                <a16:creationId xmlns:a16="http://schemas.microsoft.com/office/drawing/2014/main" id="{29A48B64-BB89-44DB-BAD2-A9D84673BE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6" name="Rectangle 5">
            <a:extLst>
              <a:ext uri="{FF2B5EF4-FFF2-40B4-BE49-F238E27FC236}">
                <a16:creationId xmlns:a16="http://schemas.microsoft.com/office/drawing/2014/main" id="{CF0A6E5D-62F5-425D-991A-7DC585C6B0CC}"/>
              </a:ext>
              <a:ext uri="{C183D7F6-B498-43B3-948B-1728B52AA6E4}">
                <adec:decorative xmlns:adec="http://schemas.microsoft.com/office/drawing/2017/decorative" val="1"/>
              </a:ext>
            </a:extLst>
          </p:cNvPr>
          <p:cNvSpPr/>
          <p:nvPr/>
        </p:nvSpPr>
        <p:spPr>
          <a:xfrm>
            <a:off x="2928026" y="5447489"/>
            <a:ext cx="525293" cy="24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EC759F-04F2-4182-BD51-B725058A2E08}"/>
              </a:ext>
              <a:ext uri="{C183D7F6-B498-43B3-948B-1728B52AA6E4}">
                <adec:decorative xmlns:adec="http://schemas.microsoft.com/office/drawing/2017/decorative" val="1"/>
              </a:ext>
            </a:extLst>
          </p:cNvPr>
          <p:cNvSpPr/>
          <p:nvPr/>
        </p:nvSpPr>
        <p:spPr>
          <a:xfrm>
            <a:off x="6319148" y="5466944"/>
            <a:ext cx="525293" cy="24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icture showing difference from ruleset method and image-based">
            <a:extLst>
              <a:ext uri="{FF2B5EF4-FFF2-40B4-BE49-F238E27FC236}">
                <a16:creationId xmlns:a16="http://schemas.microsoft.com/office/drawing/2014/main" id="{C8854884-F9C3-42CC-BFFD-0574AAC699E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1228040" y="881072"/>
            <a:ext cx="9250608" cy="5203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22C9F1-6614-4120-9FA7-CD73B86820FC}"/>
              </a:ext>
            </a:extLst>
          </p:cNvPr>
          <p:cNvSpPr txBox="1"/>
          <p:nvPr/>
        </p:nvSpPr>
        <p:spPr>
          <a:xfrm>
            <a:off x="7587880" y="5947911"/>
            <a:ext cx="2557110" cy="261610"/>
          </a:xfrm>
          <a:prstGeom prst="rect">
            <a:avLst/>
          </a:prstGeom>
          <a:noFill/>
        </p:spPr>
        <p:txBody>
          <a:bodyPr wrap="none" rtlCol="0">
            <a:spAutoFit/>
          </a:bodyPr>
          <a:lstStyle/>
          <a:p>
            <a:r>
              <a:rPr lang="en-US" sz="1100" dirty="0"/>
              <a:t>Date 7/21 Maxar ESRI base imagery</a:t>
            </a:r>
          </a:p>
        </p:txBody>
      </p:sp>
      <p:sp>
        <p:nvSpPr>
          <p:cNvPr id="8" name="TextBox 7">
            <a:extLst>
              <a:ext uri="{FF2B5EF4-FFF2-40B4-BE49-F238E27FC236}">
                <a16:creationId xmlns:a16="http://schemas.microsoft.com/office/drawing/2014/main" id="{4233204A-1B92-4AC5-8560-3C103D4D2A7F}"/>
              </a:ext>
            </a:extLst>
          </p:cNvPr>
          <p:cNvSpPr txBox="1"/>
          <p:nvPr/>
        </p:nvSpPr>
        <p:spPr>
          <a:xfrm>
            <a:off x="2928026" y="5375051"/>
            <a:ext cx="710119" cy="261610"/>
          </a:xfrm>
          <a:prstGeom prst="rect">
            <a:avLst/>
          </a:prstGeom>
          <a:solidFill>
            <a:schemeClr val="bg1"/>
          </a:solidFill>
        </p:spPr>
        <p:txBody>
          <a:bodyPr wrap="square" rtlCol="0">
            <a:spAutoFit/>
          </a:bodyPr>
          <a:lstStyle/>
          <a:p>
            <a:r>
              <a:rPr lang="en-US" sz="1100" dirty="0"/>
              <a:t>Lifeform</a:t>
            </a:r>
          </a:p>
        </p:txBody>
      </p:sp>
      <p:sp>
        <p:nvSpPr>
          <p:cNvPr id="9" name="TextBox 8">
            <a:extLst>
              <a:ext uri="{FF2B5EF4-FFF2-40B4-BE49-F238E27FC236}">
                <a16:creationId xmlns:a16="http://schemas.microsoft.com/office/drawing/2014/main" id="{D5B7DBF6-7512-4CA7-AC9A-94389F960D8D}"/>
              </a:ext>
            </a:extLst>
          </p:cNvPr>
          <p:cNvSpPr txBox="1"/>
          <p:nvPr/>
        </p:nvSpPr>
        <p:spPr>
          <a:xfrm>
            <a:off x="6179764" y="5396101"/>
            <a:ext cx="638194" cy="230832"/>
          </a:xfrm>
          <a:prstGeom prst="rect">
            <a:avLst/>
          </a:prstGeom>
          <a:solidFill>
            <a:schemeClr val="bg1"/>
          </a:solidFill>
        </p:spPr>
        <p:txBody>
          <a:bodyPr wrap="square" rtlCol="0">
            <a:spAutoFit/>
          </a:bodyPr>
          <a:lstStyle/>
          <a:p>
            <a:r>
              <a:rPr lang="en-US" sz="900" dirty="0"/>
              <a:t>Lifeform</a:t>
            </a:r>
          </a:p>
        </p:txBody>
      </p:sp>
    </p:spTree>
    <p:extLst>
      <p:ext uri="{BB962C8B-B14F-4D97-AF65-F5344CB8AC3E}">
        <p14:creationId xmlns:p14="http://schemas.microsoft.com/office/powerpoint/2010/main" val="518543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showing modeled lifeform">
            <a:extLst>
              <a:ext uri="{FF2B5EF4-FFF2-40B4-BE49-F238E27FC236}">
                <a16:creationId xmlns:a16="http://schemas.microsoft.com/office/drawing/2014/main" id="{E90F39A1-25FF-4969-B499-693B69535C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59" r="22816"/>
          <a:stretch/>
        </p:blipFill>
        <p:spPr bwMode="auto">
          <a:xfrm>
            <a:off x="6404266" y="-17211"/>
            <a:ext cx="5181377" cy="6278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6F0BAC-05BA-4C6C-8B88-1446FCB4A8DF}"/>
              </a:ext>
            </a:extLst>
          </p:cNvPr>
          <p:cNvSpPr>
            <a:spLocks noGrp="1"/>
          </p:cNvSpPr>
          <p:nvPr>
            <p:ph type="title"/>
          </p:nvPr>
        </p:nvSpPr>
        <p:spPr>
          <a:xfrm>
            <a:off x="155644" y="0"/>
            <a:ext cx="10058400" cy="1096449"/>
          </a:xfrm>
        </p:spPr>
        <p:txBody>
          <a:bodyPr>
            <a:normAutofit/>
          </a:bodyPr>
          <a:lstStyle/>
          <a:p>
            <a:r>
              <a:rPr lang="en-US" sz="4000" dirty="0"/>
              <a:t>Lifeform metrics</a:t>
            </a:r>
          </a:p>
        </p:txBody>
      </p:sp>
      <p:pic>
        <p:nvPicPr>
          <p:cNvPr id="7" name="Picture 6" descr="LANDFIRE logo">
            <a:extLst>
              <a:ext uri="{FF2B5EF4-FFF2-40B4-BE49-F238E27FC236}">
                <a16:creationId xmlns:a16="http://schemas.microsoft.com/office/drawing/2014/main" id="{C2D497E2-CEEB-444C-9166-3289E18F3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4" name="TextBox 3">
            <a:extLst>
              <a:ext uri="{FF2B5EF4-FFF2-40B4-BE49-F238E27FC236}">
                <a16:creationId xmlns:a16="http://schemas.microsoft.com/office/drawing/2014/main" id="{5A93CAAF-3C98-447D-B64A-9DBEC2BB9C31}"/>
              </a:ext>
            </a:extLst>
          </p:cNvPr>
          <p:cNvSpPr txBox="1"/>
          <p:nvPr/>
        </p:nvSpPr>
        <p:spPr>
          <a:xfrm>
            <a:off x="353071" y="3638365"/>
            <a:ext cx="4715040" cy="923330"/>
          </a:xfrm>
          <a:prstGeom prst="rect">
            <a:avLst/>
          </a:prstGeom>
          <a:noFill/>
        </p:spPr>
        <p:txBody>
          <a:bodyPr wrap="square" rtlCol="0">
            <a:spAutoFit/>
          </a:bodyPr>
          <a:lstStyle/>
          <a:p>
            <a:r>
              <a:rPr lang="en-US" dirty="0"/>
              <a:t>10% of training samples from lifeform mask were kept for testing</a:t>
            </a:r>
          </a:p>
          <a:p>
            <a:pPr algn="l" rtl="0" fontAlgn="base"/>
            <a:r>
              <a:rPr lang="en-US" b="0" i="0" dirty="0">
                <a:solidFill>
                  <a:srgbClr val="000000"/>
                </a:solidFill>
                <a:effectLst/>
              </a:rPr>
              <a:t>​</a:t>
            </a:r>
          </a:p>
        </p:txBody>
      </p:sp>
      <p:pic>
        <p:nvPicPr>
          <p:cNvPr id="11" name="Picture 10" descr="picture of a table showing the lifeforms">
            <a:extLst>
              <a:ext uri="{FF2B5EF4-FFF2-40B4-BE49-F238E27FC236}">
                <a16:creationId xmlns:a16="http://schemas.microsoft.com/office/drawing/2014/main" id="{96DFAE64-5C52-4259-98FE-6EFF9DE5563C}"/>
              </a:ext>
            </a:extLst>
          </p:cNvPr>
          <p:cNvPicPr>
            <a:picLocks noChangeAspect="1"/>
          </p:cNvPicPr>
          <p:nvPr/>
        </p:nvPicPr>
        <p:blipFill>
          <a:blip r:embed="rId5"/>
          <a:stretch>
            <a:fillRect/>
          </a:stretch>
        </p:blipFill>
        <p:spPr>
          <a:xfrm>
            <a:off x="353071" y="1096449"/>
            <a:ext cx="5105850" cy="1905168"/>
          </a:xfrm>
          <a:prstGeom prst="rect">
            <a:avLst/>
          </a:prstGeom>
        </p:spPr>
      </p:pic>
    </p:spTree>
    <p:extLst>
      <p:ext uri="{BB962C8B-B14F-4D97-AF65-F5344CB8AC3E}">
        <p14:creationId xmlns:p14="http://schemas.microsoft.com/office/powerpoint/2010/main" val="927155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icture of vegetation cover">
            <a:extLst>
              <a:ext uri="{FF2B5EF4-FFF2-40B4-BE49-F238E27FC236}">
                <a16:creationId xmlns:a16="http://schemas.microsoft.com/office/drawing/2014/main" id="{8A9B1A87-765D-4421-87AB-690F19FA46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03" y="515566"/>
            <a:ext cx="9681430" cy="5633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8671DC-1115-464A-A5ED-EB1EED1DFD52}"/>
              </a:ext>
            </a:extLst>
          </p:cNvPr>
          <p:cNvSpPr>
            <a:spLocks noGrp="1"/>
          </p:cNvSpPr>
          <p:nvPr>
            <p:ph type="title"/>
          </p:nvPr>
        </p:nvSpPr>
        <p:spPr>
          <a:xfrm>
            <a:off x="141971" y="-88245"/>
            <a:ext cx="10057984" cy="950976"/>
          </a:xfrm>
        </p:spPr>
        <p:txBody>
          <a:bodyPr>
            <a:noAutofit/>
          </a:bodyPr>
          <a:lstStyle/>
          <a:p>
            <a:r>
              <a:rPr lang="en-US" sz="2400" dirty="0"/>
              <a:t>Modeling Existing Vegetation Cover</a:t>
            </a:r>
          </a:p>
        </p:txBody>
      </p:sp>
      <p:pic>
        <p:nvPicPr>
          <p:cNvPr id="7" name="Picture 6" descr="LANDFIRE LOGO">
            <a:extLst>
              <a:ext uri="{FF2B5EF4-FFF2-40B4-BE49-F238E27FC236}">
                <a16:creationId xmlns:a16="http://schemas.microsoft.com/office/drawing/2014/main" id="{C2FCEDE5-1F2E-484B-B81F-FCD39868E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14" name="TextBox 13">
            <a:extLst>
              <a:ext uri="{FF2B5EF4-FFF2-40B4-BE49-F238E27FC236}">
                <a16:creationId xmlns:a16="http://schemas.microsoft.com/office/drawing/2014/main" id="{F91F0DA3-6E5D-453C-A507-231AD3FF245A}"/>
              </a:ext>
            </a:extLst>
          </p:cNvPr>
          <p:cNvSpPr txBox="1"/>
          <p:nvPr/>
        </p:nvSpPr>
        <p:spPr>
          <a:xfrm>
            <a:off x="5797185" y="862731"/>
            <a:ext cx="44946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Cover trained with non-disturbed plots from LANDFIRE reference database</a:t>
            </a:r>
          </a:p>
          <a:p>
            <a:pPr marL="285750" indent="-285750">
              <a:buFont typeface="Arial" panose="020B0604020202020204" pitchFamily="34" charset="0"/>
              <a:buChar char="•"/>
            </a:pPr>
            <a:r>
              <a:rPr lang="en-US" dirty="0"/>
              <a:t>Rangeland Analysis Platform (RAP) cover predictions are different than image-based prototype in disturbed areas</a:t>
            </a:r>
          </a:p>
          <a:p>
            <a:pPr marL="285750" indent="-285750">
              <a:buFont typeface="Arial" panose="020B0604020202020204" pitchFamily="34" charset="0"/>
              <a:buChar char="•"/>
            </a:pPr>
            <a:r>
              <a:rPr lang="en-US" dirty="0"/>
              <a:t>Post-disturbance lidar or plot data needed for assessment</a:t>
            </a:r>
          </a:p>
        </p:txBody>
      </p:sp>
      <p:sp>
        <p:nvSpPr>
          <p:cNvPr id="8" name="TextBox 7">
            <a:extLst>
              <a:ext uri="{FF2B5EF4-FFF2-40B4-BE49-F238E27FC236}">
                <a16:creationId xmlns:a16="http://schemas.microsoft.com/office/drawing/2014/main" id="{4646D604-89BB-4911-B059-9A24949243A5}"/>
              </a:ext>
            </a:extLst>
          </p:cNvPr>
          <p:cNvSpPr txBox="1"/>
          <p:nvPr/>
        </p:nvSpPr>
        <p:spPr>
          <a:xfrm>
            <a:off x="1906620" y="5953734"/>
            <a:ext cx="2831224" cy="261610"/>
          </a:xfrm>
          <a:prstGeom prst="rect">
            <a:avLst/>
          </a:prstGeom>
          <a:noFill/>
        </p:spPr>
        <p:txBody>
          <a:bodyPr wrap="none" rtlCol="0">
            <a:spAutoFit/>
          </a:bodyPr>
          <a:lstStyle/>
          <a:p>
            <a:r>
              <a:rPr lang="en-US" sz="1100" dirty="0"/>
              <a:t>Date 8/29/2020 Maxar ESRI base imagery</a:t>
            </a:r>
          </a:p>
        </p:txBody>
      </p:sp>
    </p:spTree>
    <p:extLst>
      <p:ext uri="{BB962C8B-B14F-4D97-AF65-F5344CB8AC3E}">
        <p14:creationId xmlns:p14="http://schemas.microsoft.com/office/powerpoint/2010/main" val="1865203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B8FF43-1CDE-42C8-8199-16DF06100E80}"/>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036" y="579398"/>
            <a:ext cx="9968698" cy="5607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ANDFIRE LOGO">
            <a:extLst>
              <a:ext uri="{FF2B5EF4-FFF2-40B4-BE49-F238E27FC236}">
                <a16:creationId xmlns:a16="http://schemas.microsoft.com/office/drawing/2014/main" id="{C2FCEDE5-1F2E-484B-B81F-FCD39868E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11" name="TextBox 10">
            <a:extLst>
              <a:ext uri="{FF2B5EF4-FFF2-40B4-BE49-F238E27FC236}">
                <a16:creationId xmlns:a16="http://schemas.microsoft.com/office/drawing/2014/main" id="{8B863354-629C-4134-AF8A-7723F3513AE6}"/>
              </a:ext>
            </a:extLst>
          </p:cNvPr>
          <p:cNvSpPr txBox="1"/>
          <p:nvPr/>
        </p:nvSpPr>
        <p:spPr>
          <a:xfrm>
            <a:off x="6277858" y="792341"/>
            <a:ext cx="464630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Height trained with non-disturbed plots from LANDFIRE reference database and sampled aerial lidar</a:t>
            </a:r>
          </a:p>
          <a:p>
            <a:pPr marL="285750" indent="-285750">
              <a:buFont typeface="Arial" panose="020B0604020202020204" pitchFamily="34" charset="0"/>
              <a:buChar char="•"/>
            </a:pPr>
            <a:r>
              <a:rPr lang="en-US" dirty="0"/>
              <a:t>Global land analysis and discovery lab (GLAD) global forest canopy height predictions are different than image-based prototype in disturbed areas</a:t>
            </a:r>
          </a:p>
          <a:p>
            <a:pPr marL="285750" indent="-285750">
              <a:buFont typeface="Arial" panose="020B0604020202020204" pitchFamily="34" charset="0"/>
              <a:buChar char="•"/>
            </a:pPr>
            <a:r>
              <a:rPr lang="en-US" dirty="0"/>
              <a:t>Post-disturbance lidar or plot data needed for assessment</a:t>
            </a:r>
          </a:p>
          <a:p>
            <a:endParaRPr lang="en-US" dirty="0"/>
          </a:p>
        </p:txBody>
      </p:sp>
      <p:sp>
        <p:nvSpPr>
          <p:cNvPr id="13" name="Title 1">
            <a:extLst>
              <a:ext uri="{FF2B5EF4-FFF2-40B4-BE49-F238E27FC236}">
                <a16:creationId xmlns:a16="http://schemas.microsoft.com/office/drawing/2014/main" id="{B9876830-481C-47CE-A05D-7EFD0E5B111F}"/>
              </a:ext>
            </a:extLst>
          </p:cNvPr>
          <p:cNvSpPr txBox="1">
            <a:spLocks noGrp="1"/>
          </p:cNvSpPr>
          <p:nvPr>
            <p:ph type="title" idx="4294967295"/>
          </p:nvPr>
        </p:nvSpPr>
        <p:spPr>
          <a:xfrm>
            <a:off x="87006" y="103909"/>
            <a:ext cx="10057984" cy="9509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800"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blipFill>
                  <a:blip r:embed="rId5">
                    <a:extLst>
                      <a:ext uri="{28A0092B-C50C-407E-A947-70E740481C1C}">
                        <a14:useLocalDpi xmlns:a14="http://schemas.microsoft.com/office/drawing/2010/main" val="0"/>
                      </a:ext>
                    </a:extLst>
                  </a:blip>
                  <a:tile tx="6350" ty="-127000" sx="65000" sy="64000" flip="none" algn="tl"/>
                </a:blipFill>
                <a:effectLst/>
                <a:uLnTx/>
                <a:uFillTx/>
                <a:latin typeface="+mj-lt"/>
                <a:ea typeface="+mj-ea"/>
                <a:cs typeface="+mj-cs"/>
              </a:rPr>
              <a:t>Modeling Existing Vegetation Height</a:t>
            </a:r>
          </a:p>
        </p:txBody>
      </p:sp>
      <p:sp>
        <p:nvSpPr>
          <p:cNvPr id="6" name="TextBox 5">
            <a:extLst>
              <a:ext uri="{FF2B5EF4-FFF2-40B4-BE49-F238E27FC236}">
                <a16:creationId xmlns:a16="http://schemas.microsoft.com/office/drawing/2014/main" id="{8F3BD919-73D8-41DD-9175-BA2362B62450}"/>
              </a:ext>
            </a:extLst>
          </p:cNvPr>
          <p:cNvSpPr txBox="1"/>
          <p:nvPr/>
        </p:nvSpPr>
        <p:spPr>
          <a:xfrm>
            <a:off x="2028322" y="5953734"/>
            <a:ext cx="2831224" cy="261610"/>
          </a:xfrm>
          <a:prstGeom prst="rect">
            <a:avLst/>
          </a:prstGeom>
          <a:noFill/>
        </p:spPr>
        <p:txBody>
          <a:bodyPr wrap="none" rtlCol="0">
            <a:spAutoFit/>
          </a:bodyPr>
          <a:lstStyle/>
          <a:p>
            <a:r>
              <a:rPr lang="en-US" sz="1100" dirty="0"/>
              <a:t>Date 8/29/2020 Maxar ESRI base imagery</a:t>
            </a:r>
          </a:p>
        </p:txBody>
      </p:sp>
    </p:spTree>
    <p:extLst>
      <p:ext uri="{BB962C8B-B14F-4D97-AF65-F5344CB8AC3E}">
        <p14:creationId xmlns:p14="http://schemas.microsoft.com/office/powerpoint/2010/main" val="84656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cture of lidar">
            <a:extLst>
              <a:ext uri="{FF2B5EF4-FFF2-40B4-BE49-F238E27FC236}">
                <a16:creationId xmlns:a16="http://schemas.microsoft.com/office/drawing/2014/main" id="{C999A934-F259-4AAD-9EAE-A8383D220DF7}"/>
              </a:ext>
            </a:extLst>
          </p:cNvPr>
          <p:cNvPicPr>
            <a:picLocks noChangeAspect="1"/>
          </p:cNvPicPr>
          <p:nvPr/>
        </p:nvPicPr>
        <p:blipFill rotWithShape="1">
          <a:blip r:embed="rId2"/>
          <a:srcRect r="13467" b="1"/>
          <a:stretch/>
        </p:blipFill>
        <p:spPr>
          <a:xfrm>
            <a:off x="3344" y="3509433"/>
            <a:ext cx="4475150" cy="3348566"/>
          </a:xfrm>
          <a:prstGeom prst="rect">
            <a:avLst/>
          </a:prstGeom>
        </p:spPr>
      </p:pic>
      <p:sp>
        <p:nvSpPr>
          <p:cNvPr id="13" name="Rectangle 12">
            <a:extLst>
              <a:ext uri="{FF2B5EF4-FFF2-40B4-BE49-F238E27FC236}">
                <a16:creationId xmlns:a16="http://schemas.microsoft.com/office/drawing/2014/main" id="{4F697512-60F9-452A-B364-4B5E3B8DF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AF4BC6-68CC-4099-BFD3-4C6EF8D754EE}"/>
              </a:ext>
            </a:extLst>
          </p:cNvPr>
          <p:cNvSpPr>
            <a:spLocks noGrp="1"/>
          </p:cNvSpPr>
          <p:nvPr>
            <p:ph type="title"/>
          </p:nvPr>
        </p:nvSpPr>
        <p:spPr>
          <a:xfrm>
            <a:off x="4970109" y="484632"/>
            <a:ext cx="6730277" cy="1609344"/>
          </a:xfrm>
          <a:ln>
            <a:noFill/>
          </a:ln>
        </p:spPr>
        <p:txBody>
          <a:bodyPr>
            <a:normAutofit/>
          </a:bodyPr>
          <a:lstStyle/>
          <a:p>
            <a:r>
              <a:rPr lang="en-US" dirty="0"/>
              <a:t>Next Steps/ Challenges</a:t>
            </a:r>
          </a:p>
        </p:txBody>
      </p:sp>
      <p:pic>
        <p:nvPicPr>
          <p:cNvPr id="8" name="Picture 7" descr="picture showing lidar data">
            <a:extLst>
              <a:ext uri="{FF2B5EF4-FFF2-40B4-BE49-F238E27FC236}">
                <a16:creationId xmlns:a16="http://schemas.microsoft.com/office/drawing/2014/main" id="{343DFD87-33B6-43B8-BE93-F840FDA2595A}"/>
              </a:ext>
            </a:extLst>
          </p:cNvPr>
          <p:cNvPicPr>
            <a:picLocks noChangeAspect="1"/>
          </p:cNvPicPr>
          <p:nvPr/>
        </p:nvPicPr>
        <p:blipFill rotWithShape="1">
          <a:blip r:embed="rId5"/>
          <a:srcRect l="21325" r="4169"/>
          <a:stretch/>
        </p:blipFill>
        <p:spPr>
          <a:xfrm>
            <a:off x="3344" y="10"/>
            <a:ext cx="4475150" cy="3348557"/>
          </a:xfrm>
          <a:prstGeom prst="rect">
            <a:avLst/>
          </a:prstGeom>
        </p:spPr>
      </p:pic>
      <p:sp>
        <p:nvSpPr>
          <p:cNvPr id="3" name="Content Placeholder 2">
            <a:extLst>
              <a:ext uri="{FF2B5EF4-FFF2-40B4-BE49-F238E27FC236}">
                <a16:creationId xmlns:a16="http://schemas.microsoft.com/office/drawing/2014/main" id="{21A4371E-68BC-4574-BD40-F2CFE1FAD5EA}"/>
              </a:ext>
            </a:extLst>
          </p:cNvPr>
          <p:cNvSpPr>
            <a:spLocks noGrp="1"/>
          </p:cNvSpPr>
          <p:nvPr>
            <p:ph idx="1"/>
          </p:nvPr>
        </p:nvSpPr>
        <p:spPr>
          <a:xfrm>
            <a:off x="4970109" y="2121408"/>
            <a:ext cx="6730276" cy="4050792"/>
          </a:xfrm>
        </p:spPr>
        <p:txBody>
          <a:bodyPr vert="horz" lIns="91440" tIns="45720" rIns="91440" bIns="45720" rtlCol="0">
            <a:normAutofit/>
          </a:bodyPr>
          <a:lstStyle/>
          <a:p>
            <a:r>
              <a:rPr lang="en-US" sz="1800" dirty="0">
                <a:ea typeface="+mn-lt"/>
                <a:cs typeface="+mn-lt"/>
              </a:rPr>
              <a:t>Incorporating new lidar to inform lifeform, cover and height modeling </a:t>
            </a:r>
          </a:p>
          <a:p>
            <a:pPr lvl="1">
              <a:buClr>
                <a:srgbClr val="689D9B"/>
              </a:buClr>
            </a:pPr>
            <a:r>
              <a:rPr lang="en-US" dirty="0">
                <a:ea typeface="+mn-lt"/>
                <a:cs typeface="+mn-lt"/>
              </a:rPr>
              <a:t>Discrete airborne: 3DEP, </a:t>
            </a:r>
            <a:r>
              <a:rPr lang="en-US" dirty="0" err="1">
                <a:ea typeface="+mn-lt"/>
                <a:cs typeface="+mn-lt"/>
              </a:rPr>
              <a:t>GLiHT</a:t>
            </a:r>
            <a:r>
              <a:rPr lang="en-US" dirty="0">
                <a:ea typeface="+mn-lt"/>
                <a:cs typeface="+mn-lt"/>
              </a:rPr>
              <a:t>, NEON</a:t>
            </a:r>
            <a:endParaRPr lang="en-US" dirty="0">
              <a:cs typeface="Arial" panose="020B0604020202020204"/>
            </a:endParaRPr>
          </a:p>
          <a:p>
            <a:pPr lvl="1">
              <a:buClr>
                <a:srgbClr val="689D9B"/>
              </a:buClr>
            </a:pPr>
            <a:r>
              <a:rPr lang="en-US" dirty="0">
                <a:ea typeface="+mn-lt"/>
                <a:cs typeface="+mn-lt"/>
              </a:rPr>
              <a:t>Waveform space-born: GEDI 2B for cover, 2A for height</a:t>
            </a:r>
          </a:p>
          <a:p>
            <a:pPr>
              <a:buClr>
                <a:srgbClr val="689D9B"/>
              </a:buClr>
            </a:pPr>
            <a:r>
              <a:rPr lang="en-US" sz="1800" dirty="0">
                <a:ea typeface="+mn-lt"/>
                <a:cs typeface="+mn-lt"/>
              </a:rPr>
              <a:t>How to incorporate/manage higher resolution imagery</a:t>
            </a:r>
          </a:p>
          <a:p>
            <a:pPr>
              <a:buClr>
                <a:srgbClr val="689D9B"/>
              </a:buClr>
            </a:pPr>
            <a:r>
              <a:rPr lang="en-US" sz="1800" dirty="0">
                <a:ea typeface="+mn-lt"/>
                <a:cs typeface="+mn-lt"/>
              </a:rPr>
              <a:t>Low severity disturbances </a:t>
            </a:r>
            <a:endParaRPr lang="en-US" sz="1800" dirty="0"/>
          </a:p>
          <a:p>
            <a:pPr>
              <a:buClr>
                <a:srgbClr val="689D9B"/>
              </a:buClr>
            </a:pPr>
            <a:r>
              <a:rPr lang="en-US" sz="1800" dirty="0">
                <a:ea typeface="+mn-lt"/>
                <a:cs typeface="+mn-lt"/>
              </a:rPr>
              <a:t>Transfer improvements to non-disturbed areas/succession</a:t>
            </a:r>
          </a:p>
          <a:p>
            <a:pPr>
              <a:buClr>
                <a:srgbClr val="689D9B"/>
              </a:buClr>
            </a:pPr>
            <a:r>
              <a:rPr lang="en-US" sz="1800" dirty="0"/>
              <a:t>Flow to fuels canopy cover and canopy height needs to be coordinated with surface fuel model rules </a:t>
            </a:r>
          </a:p>
          <a:p>
            <a:pPr>
              <a:buClr>
                <a:srgbClr val="689D9B"/>
              </a:buClr>
            </a:pPr>
            <a:r>
              <a:rPr lang="en-US" sz="1800" dirty="0"/>
              <a:t>Continue to improve production processes using data driven approaches</a:t>
            </a:r>
          </a:p>
          <a:p>
            <a:pPr marL="0" indent="0">
              <a:buClr>
                <a:srgbClr val="689D9B"/>
              </a:buClr>
              <a:buNone/>
            </a:pPr>
            <a:endParaRPr lang="en-US" sz="1800" dirty="0"/>
          </a:p>
          <a:p>
            <a:pPr>
              <a:buClr>
                <a:srgbClr val="689D9B"/>
              </a:buClr>
            </a:pPr>
            <a:endParaRPr lang="en-US" sz="1800" dirty="0"/>
          </a:p>
        </p:txBody>
      </p:sp>
      <p:grpSp>
        <p:nvGrpSpPr>
          <p:cNvPr id="15" name="Group 14">
            <a:extLst>
              <a:ext uri="{FF2B5EF4-FFF2-40B4-BE49-F238E27FC236}">
                <a16:creationId xmlns:a16="http://schemas.microsoft.com/office/drawing/2014/main" id="{0428ACDF-AB49-4CA0-8AEB-588A85F4E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99F9B423-47B6-4093-8195-26840F0A0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939B6F3D-4E09-4E56-90A3-5273F06A6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descr="landfire logo">
            <a:extLst>
              <a:ext uri="{FF2B5EF4-FFF2-40B4-BE49-F238E27FC236}">
                <a16:creationId xmlns:a16="http://schemas.microsoft.com/office/drawing/2014/main" id="{B3C2A66A-84CC-479C-8E05-7AD013DD96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1856842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1674-58DD-4E1A-BAC6-DF148361468B}"/>
              </a:ext>
            </a:extLst>
          </p:cNvPr>
          <p:cNvSpPr>
            <a:spLocks noGrp="1"/>
          </p:cNvSpPr>
          <p:nvPr>
            <p:ph type="title"/>
          </p:nvPr>
        </p:nvSpPr>
        <p:spPr>
          <a:xfrm>
            <a:off x="126458" y="105253"/>
            <a:ext cx="9318903" cy="799419"/>
          </a:xfrm>
        </p:spPr>
        <p:txBody>
          <a:bodyPr/>
          <a:lstStyle/>
          <a:p>
            <a:r>
              <a:rPr lang="en-US" dirty="0"/>
              <a:t>Conclusions</a:t>
            </a:r>
          </a:p>
        </p:txBody>
      </p:sp>
      <p:sp>
        <p:nvSpPr>
          <p:cNvPr id="3" name="Content Placeholder 2">
            <a:extLst>
              <a:ext uri="{FF2B5EF4-FFF2-40B4-BE49-F238E27FC236}">
                <a16:creationId xmlns:a16="http://schemas.microsoft.com/office/drawing/2014/main" id="{0DFD4C90-8D73-4411-AF97-A1D30C3F0EDD}"/>
              </a:ext>
            </a:extLst>
          </p:cNvPr>
          <p:cNvSpPr>
            <a:spLocks noGrp="1"/>
          </p:cNvSpPr>
          <p:nvPr>
            <p:ph idx="1"/>
          </p:nvPr>
        </p:nvSpPr>
        <p:spPr>
          <a:xfrm>
            <a:off x="1066800" y="1290136"/>
            <a:ext cx="10058400" cy="4050792"/>
          </a:xfrm>
        </p:spPr>
        <p:txBody>
          <a:bodyPr>
            <a:normAutofit/>
          </a:bodyPr>
          <a:lstStyle/>
          <a:p>
            <a:r>
              <a:rPr lang="en-US" sz="2400" dirty="0"/>
              <a:t>Need to model disturbed lifeform disturbed areas separate from non-disturbed</a:t>
            </a:r>
          </a:p>
          <a:p>
            <a:r>
              <a:rPr lang="en-US" sz="2400" dirty="0" err="1"/>
              <a:t>XGBoost</a:t>
            </a:r>
            <a:r>
              <a:rPr lang="en-US" sz="2400" dirty="0"/>
              <a:t> best model for prototype area lifeform modeling</a:t>
            </a:r>
          </a:p>
          <a:p>
            <a:r>
              <a:rPr lang="en-US" sz="2400" dirty="0"/>
              <a:t>In absence of plot data, we can use convergence of evidence from other data sources to help train our lifeform model, but they need to be current</a:t>
            </a:r>
          </a:p>
          <a:p>
            <a:r>
              <a:rPr lang="en-US" sz="2400" dirty="0"/>
              <a:t>Comprehensive and repeated post-disturbance plot and lidar data is highly valuable</a:t>
            </a:r>
          </a:p>
          <a:p>
            <a:r>
              <a:rPr lang="en-US" sz="2400" dirty="0"/>
              <a:t>Technology has given us the ability to move away from rulesets which had to ‘lump’ transitions due complexity </a:t>
            </a:r>
          </a:p>
          <a:p>
            <a:endParaRPr lang="en-US" sz="2400" dirty="0"/>
          </a:p>
          <a:p>
            <a:endParaRPr lang="en-US" sz="2400" dirty="0"/>
          </a:p>
        </p:txBody>
      </p:sp>
      <p:pic>
        <p:nvPicPr>
          <p:cNvPr id="4" name="Picture 3" descr="LANDFIRE logo">
            <a:extLst>
              <a:ext uri="{FF2B5EF4-FFF2-40B4-BE49-F238E27FC236}">
                <a16:creationId xmlns:a16="http://schemas.microsoft.com/office/drawing/2014/main" id="{9FE844E9-8C72-47AE-942F-99726D8604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297928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C76BC-CB57-45A3-A772-6D424AF6D49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40FBE4E-D96F-424C-ACD7-D0B0711670CB}"/>
              </a:ext>
            </a:extLst>
          </p:cNvPr>
          <p:cNvSpPr>
            <a:spLocks noGrp="1"/>
          </p:cNvSpPr>
          <p:nvPr>
            <p:ph idx="1"/>
          </p:nvPr>
        </p:nvSpPr>
        <p:spPr/>
        <p:txBody>
          <a:bodyPr/>
          <a:lstStyle/>
          <a:p>
            <a:r>
              <a:rPr lang="en-US" dirty="0"/>
              <a:t>ENTIRE LANDFIRE IMPROVEMENTS AND INNOVATIONS TEAM</a:t>
            </a:r>
          </a:p>
          <a:p>
            <a:r>
              <a:rPr lang="en-US" dirty="0"/>
              <a:t>USDA FS, DOI, USGS, TNC, KBR, ASRC</a:t>
            </a:r>
          </a:p>
          <a:p>
            <a:r>
              <a:rPr lang="en-US" dirty="0"/>
              <a:t>BUSINESS: HENRY BASTIAN, JIM MENAKIS, TIM HATTEN, JIM SMITH, MARCI HYSER</a:t>
            </a:r>
          </a:p>
          <a:p>
            <a:r>
              <a:rPr lang="en-US" dirty="0"/>
              <a:t>CONTACT ME- INGA LA PUMA: </a:t>
            </a:r>
            <a:r>
              <a:rPr lang="en-US" dirty="0">
                <a:hlinkClick r:id="rId2"/>
              </a:rPr>
              <a:t>ilapuma@contractor.usgs.gov</a:t>
            </a:r>
            <a:endParaRPr lang="en-US" dirty="0"/>
          </a:p>
          <a:p>
            <a:r>
              <a:rPr lang="en-US" dirty="0"/>
              <a:t>LANDFIRE HELPDESK: </a:t>
            </a:r>
            <a:r>
              <a:rPr lang="en-US" dirty="0">
                <a:hlinkClick r:id="rId3"/>
              </a:rPr>
              <a:t>helpdesk@landfire.gov</a:t>
            </a:r>
            <a:endParaRPr lang="en-US" dirty="0"/>
          </a:p>
          <a:p>
            <a:r>
              <a:rPr lang="en-US" dirty="0"/>
              <a:t>DOWNLOAD DATA: </a:t>
            </a:r>
            <a:r>
              <a:rPr lang="en-US" dirty="0">
                <a:hlinkClick r:id="rId4"/>
              </a:rPr>
              <a:t>LANDFIRE Program: Get Data</a:t>
            </a:r>
            <a:endParaRPr lang="en-US" dirty="0"/>
          </a:p>
          <a:p>
            <a:endParaRPr lang="en-US" dirty="0"/>
          </a:p>
        </p:txBody>
      </p:sp>
      <p:pic>
        <p:nvPicPr>
          <p:cNvPr id="4" name="Picture 3" descr="LANDFIRE LOGO">
            <a:extLst>
              <a:ext uri="{FF2B5EF4-FFF2-40B4-BE49-F238E27FC236}">
                <a16:creationId xmlns:a16="http://schemas.microsoft.com/office/drawing/2014/main" id="{000B38CC-595A-4C7A-9A54-1BA3FC2C8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26160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72652" cy="1029810"/>
          </a:xfrm>
        </p:spPr>
        <p:txBody>
          <a:bodyPr/>
          <a:lstStyle/>
          <a:p>
            <a:r>
              <a:rPr lang="en-US" dirty="0"/>
              <a:t>LANDFIRE Overview	</a:t>
            </a:r>
          </a:p>
        </p:txBody>
      </p:sp>
      <p:pic>
        <p:nvPicPr>
          <p:cNvPr id="4" name="Picture 3" descr="LANDFIRE LOGO">
            <a:extLst>
              <a:ext uri="{FF2B5EF4-FFF2-40B4-BE49-F238E27FC236}">
                <a16:creationId xmlns:a16="http://schemas.microsoft.com/office/drawing/2014/main" id="{3F143A5E-7379-4B3A-A3EF-794D1413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5" name="Picture 4" descr="Venn diagram photo of land, fire and landfire put together">
            <a:extLst>
              <a:ext uri="{FF2B5EF4-FFF2-40B4-BE49-F238E27FC236}">
                <a16:creationId xmlns:a16="http://schemas.microsoft.com/office/drawing/2014/main" id="{4A9F179B-6597-4325-A07E-EC042055B7A0}"/>
              </a:ext>
            </a:extLst>
          </p:cNvPr>
          <p:cNvPicPr>
            <a:picLocks noChangeAspect="1"/>
          </p:cNvPicPr>
          <p:nvPr/>
        </p:nvPicPr>
        <p:blipFill>
          <a:blip r:embed="rId4"/>
          <a:stretch>
            <a:fillRect/>
          </a:stretch>
        </p:blipFill>
        <p:spPr>
          <a:xfrm>
            <a:off x="1592787" y="1029810"/>
            <a:ext cx="8537486" cy="4532790"/>
          </a:xfrm>
          <a:prstGeom prst="rect">
            <a:avLst/>
          </a:prstGeom>
        </p:spPr>
      </p:pic>
      <p:pic>
        <p:nvPicPr>
          <p:cNvPr id="6" name="Picture 5" descr="pictures of partner logos">
            <a:extLst>
              <a:ext uri="{FF2B5EF4-FFF2-40B4-BE49-F238E27FC236}">
                <a16:creationId xmlns:a16="http://schemas.microsoft.com/office/drawing/2014/main" id="{E377A5A9-28D9-4A0D-9150-1507FD413176}"/>
              </a:ext>
            </a:extLst>
          </p:cNvPr>
          <p:cNvPicPr>
            <a:picLocks noChangeAspect="1"/>
          </p:cNvPicPr>
          <p:nvPr/>
        </p:nvPicPr>
        <p:blipFill>
          <a:blip r:embed="rId5"/>
          <a:stretch>
            <a:fillRect/>
          </a:stretch>
        </p:blipFill>
        <p:spPr>
          <a:xfrm>
            <a:off x="9763490" y="107484"/>
            <a:ext cx="1975275" cy="615749"/>
          </a:xfrm>
          <a:prstGeom prst="rect">
            <a:avLst/>
          </a:prstGeom>
        </p:spPr>
      </p:pic>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72652" cy="1029810"/>
          </a:xfrm>
        </p:spPr>
        <p:txBody>
          <a:bodyPr/>
          <a:lstStyle/>
          <a:p>
            <a:r>
              <a:rPr lang="en-US" dirty="0"/>
              <a:t>LANDFIRE Layers	</a:t>
            </a:r>
          </a:p>
        </p:txBody>
      </p:sp>
      <p:pic>
        <p:nvPicPr>
          <p:cNvPr id="4" name="Picture 3" descr="LANDFIRE LOGO">
            <a:extLst>
              <a:ext uri="{FF2B5EF4-FFF2-40B4-BE49-F238E27FC236}">
                <a16:creationId xmlns:a16="http://schemas.microsoft.com/office/drawing/2014/main" id="{3F143A5E-7379-4B3A-A3EF-794D1413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10" name="Picture 9" descr="picture of the US with fuels color mapping displayed">
            <a:extLst>
              <a:ext uri="{FF2B5EF4-FFF2-40B4-BE49-F238E27FC236}">
                <a16:creationId xmlns:a16="http://schemas.microsoft.com/office/drawing/2014/main" id="{2C98D029-3A7E-4AB8-9F2D-0B22C652A5CD}"/>
              </a:ext>
            </a:extLst>
          </p:cNvPr>
          <p:cNvPicPr>
            <a:picLocks noChangeAspect="1"/>
          </p:cNvPicPr>
          <p:nvPr/>
        </p:nvPicPr>
        <p:blipFill>
          <a:blip r:embed="rId4"/>
          <a:stretch>
            <a:fillRect/>
          </a:stretch>
        </p:blipFill>
        <p:spPr>
          <a:xfrm>
            <a:off x="5902276" y="2104495"/>
            <a:ext cx="2373901" cy="1494435"/>
          </a:xfrm>
          <a:prstGeom prst="rect">
            <a:avLst/>
          </a:prstGeom>
        </p:spPr>
      </p:pic>
      <p:pic>
        <p:nvPicPr>
          <p:cNvPr id="11" name="Picture 10" descr="picture of the US with fire regime colors displayed">
            <a:extLst>
              <a:ext uri="{FF2B5EF4-FFF2-40B4-BE49-F238E27FC236}">
                <a16:creationId xmlns:a16="http://schemas.microsoft.com/office/drawing/2014/main" id="{1B4C3E6A-B743-469E-8971-EED2ED8B2133}"/>
              </a:ext>
            </a:extLst>
          </p:cNvPr>
          <p:cNvPicPr>
            <a:picLocks noChangeAspect="1"/>
          </p:cNvPicPr>
          <p:nvPr/>
        </p:nvPicPr>
        <p:blipFill>
          <a:blip r:embed="rId5"/>
          <a:stretch>
            <a:fillRect/>
          </a:stretch>
        </p:blipFill>
        <p:spPr>
          <a:xfrm>
            <a:off x="9373143" y="2830088"/>
            <a:ext cx="2418765" cy="1537684"/>
          </a:xfrm>
          <a:prstGeom prst="rect">
            <a:avLst/>
          </a:prstGeom>
          <a:ln>
            <a:noFill/>
          </a:ln>
        </p:spPr>
      </p:pic>
      <p:sp>
        <p:nvSpPr>
          <p:cNvPr id="13" name="Rectangle 12" descr="arrows">
            <a:extLst>
              <a:ext uri="{FF2B5EF4-FFF2-40B4-BE49-F238E27FC236}">
                <a16:creationId xmlns:a16="http://schemas.microsoft.com/office/drawing/2014/main" id="{1F90AFCD-4BC0-447E-BA0C-8E3E7FAFE381}"/>
              </a:ext>
            </a:extLst>
          </p:cNvPr>
          <p:cNvSpPr/>
          <p:nvPr/>
        </p:nvSpPr>
        <p:spPr>
          <a:xfrm>
            <a:off x="1964788" y="2951943"/>
            <a:ext cx="3451274" cy="600883"/>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B60EAA-FAAD-49FD-A5AE-6BC7D925BC27}"/>
              </a:ext>
              <a:ext uri="{C183D7F6-B498-43B3-948B-1728B52AA6E4}">
                <adec:decorative xmlns:adec="http://schemas.microsoft.com/office/drawing/2017/decorative" val="1"/>
              </a:ext>
            </a:extLst>
          </p:cNvPr>
          <p:cNvSpPr/>
          <p:nvPr/>
        </p:nvSpPr>
        <p:spPr>
          <a:xfrm>
            <a:off x="9217609" y="4369403"/>
            <a:ext cx="2340599" cy="944663"/>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icture of the US with vegetation colors displayed">
            <a:extLst>
              <a:ext uri="{FF2B5EF4-FFF2-40B4-BE49-F238E27FC236}">
                <a16:creationId xmlns:a16="http://schemas.microsoft.com/office/drawing/2014/main" id="{6504AABB-8609-47EA-9A4F-7B16249410A8}"/>
              </a:ext>
            </a:extLst>
          </p:cNvPr>
          <p:cNvPicPr>
            <a:picLocks noChangeAspect="1"/>
          </p:cNvPicPr>
          <p:nvPr/>
        </p:nvPicPr>
        <p:blipFill>
          <a:blip r:embed="rId6"/>
          <a:stretch>
            <a:fillRect/>
          </a:stretch>
        </p:blipFill>
        <p:spPr>
          <a:xfrm>
            <a:off x="3384390" y="4514357"/>
            <a:ext cx="2340599" cy="1494435"/>
          </a:xfrm>
          <a:prstGeom prst="rect">
            <a:avLst/>
          </a:prstGeom>
          <a:ln>
            <a:noFill/>
          </a:ln>
        </p:spPr>
      </p:pic>
      <p:sp>
        <p:nvSpPr>
          <p:cNvPr id="3" name="TextBox 2">
            <a:extLst>
              <a:ext uri="{FF2B5EF4-FFF2-40B4-BE49-F238E27FC236}">
                <a16:creationId xmlns:a16="http://schemas.microsoft.com/office/drawing/2014/main" id="{5D9F7FE7-D2E5-4B92-BCE4-A7B8A3ECED71}"/>
              </a:ext>
            </a:extLst>
          </p:cNvPr>
          <p:cNvSpPr txBox="1"/>
          <p:nvPr/>
        </p:nvSpPr>
        <p:spPr>
          <a:xfrm>
            <a:off x="3113204" y="1136731"/>
            <a:ext cx="1441485" cy="369332"/>
          </a:xfrm>
          <a:prstGeom prst="rect">
            <a:avLst/>
          </a:prstGeom>
          <a:noFill/>
        </p:spPr>
        <p:txBody>
          <a:bodyPr wrap="none" rtlCol="0">
            <a:spAutoFit/>
          </a:bodyPr>
          <a:lstStyle/>
          <a:p>
            <a:r>
              <a:rPr lang="en-US" dirty="0"/>
              <a:t>Topographic</a:t>
            </a:r>
          </a:p>
        </p:txBody>
      </p:sp>
      <p:sp>
        <p:nvSpPr>
          <p:cNvPr id="21" name="TextBox 20">
            <a:extLst>
              <a:ext uri="{FF2B5EF4-FFF2-40B4-BE49-F238E27FC236}">
                <a16:creationId xmlns:a16="http://schemas.microsoft.com/office/drawing/2014/main" id="{2E20A272-82F2-4B75-820C-6141174C4812}"/>
              </a:ext>
            </a:extLst>
          </p:cNvPr>
          <p:cNvSpPr txBox="1"/>
          <p:nvPr/>
        </p:nvSpPr>
        <p:spPr>
          <a:xfrm>
            <a:off x="532486" y="5209556"/>
            <a:ext cx="1249334" cy="369332"/>
          </a:xfrm>
          <a:prstGeom prst="rect">
            <a:avLst/>
          </a:prstGeom>
          <a:noFill/>
        </p:spPr>
        <p:txBody>
          <a:bodyPr wrap="square" rtlCol="0">
            <a:spAutoFit/>
          </a:bodyPr>
          <a:lstStyle/>
          <a:p>
            <a:r>
              <a:rPr lang="en-US" dirty="0"/>
              <a:t>Reference</a:t>
            </a:r>
          </a:p>
        </p:txBody>
      </p:sp>
      <p:sp>
        <p:nvSpPr>
          <p:cNvPr id="22" name="TextBox 21">
            <a:extLst>
              <a:ext uri="{FF2B5EF4-FFF2-40B4-BE49-F238E27FC236}">
                <a16:creationId xmlns:a16="http://schemas.microsoft.com/office/drawing/2014/main" id="{65993783-5977-466F-A1EA-556986604EB6}"/>
              </a:ext>
            </a:extLst>
          </p:cNvPr>
          <p:cNvSpPr txBox="1"/>
          <p:nvPr/>
        </p:nvSpPr>
        <p:spPr>
          <a:xfrm>
            <a:off x="11708" y="2477547"/>
            <a:ext cx="1532704" cy="369332"/>
          </a:xfrm>
          <a:prstGeom prst="rect">
            <a:avLst/>
          </a:prstGeom>
          <a:noFill/>
        </p:spPr>
        <p:txBody>
          <a:bodyPr wrap="square" rtlCol="0">
            <a:spAutoFit/>
          </a:bodyPr>
          <a:lstStyle/>
          <a:p>
            <a:r>
              <a:rPr lang="en-US" dirty="0"/>
              <a:t>Disturbance</a:t>
            </a:r>
          </a:p>
        </p:txBody>
      </p:sp>
      <p:sp>
        <p:nvSpPr>
          <p:cNvPr id="23" name="TextBox 22">
            <a:extLst>
              <a:ext uri="{FF2B5EF4-FFF2-40B4-BE49-F238E27FC236}">
                <a16:creationId xmlns:a16="http://schemas.microsoft.com/office/drawing/2014/main" id="{8BDED9FF-01BA-4AE2-8159-048383D39DDE}"/>
              </a:ext>
            </a:extLst>
          </p:cNvPr>
          <p:cNvSpPr txBox="1"/>
          <p:nvPr/>
        </p:nvSpPr>
        <p:spPr>
          <a:xfrm>
            <a:off x="3361278" y="3297191"/>
            <a:ext cx="2812014" cy="923330"/>
          </a:xfrm>
          <a:prstGeom prst="rect">
            <a:avLst/>
          </a:prstGeom>
          <a:noFill/>
        </p:spPr>
        <p:txBody>
          <a:bodyPr wrap="square" rtlCol="0">
            <a:spAutoFit/>
          </a:bodyPr>
          <a:lstStyle/>
          <a:p>
            <a:r>
              <a:rPr lang="en-US" dirty="0"/>
              <a:t>Vegetation</a:t>
            </a:r>
          </a:p>
          <a:p>
            <a:r>
              <a:rPr lang="en-US" sz="1200" dirty="0"/>
              <a:t>Existing Vegetation Type (ES)</a:t>
            </a:r>
            <a:endParaRPr lang="en-US" sz="1200" dirty="0">
              <a:solidFill>
                <a:schemeClr val="bg2">
                  <a:lumMod val="75000"/>
                </a:schemeClr>
              </a:solidFill>
            </a:endParaRPr>
          </a:p>
          <a:p>
            <a:r>
              <a:rPr lang="en-US" sz="1200" dirty="0"/>
              <a:t>Existing Vegetation Cover</a:t>
            </a:r>
            <a:br>
              <a:rPr lang="en-US" sz="1200" dirty="0"/>
            </a:br>
            <a:r>
              <a:rPr lang="en-US" sz="1200" dirty="0"/>
              <a:t>Existing Vegetation Height</a:t>
            </a:r>
            <a:endParaRPr lang="en-US" sz="1200" dirty="0">
              <a:solidFill>
                <a:schemeClr val="bg2">
                  <a:lumMod val="75000"/>
                </a:schemeClr>
              </a:solidFill>
            </a:endParaRPr>
          </a:p>
        </p:txBody>
      </p:sp>
      <p:sp>
        <p:nvSpPr>
          <p:cNvPr id="24" name="TextBox 23">
            <a:extLst>
              <a:ext uri="{FF2B5EF4-FFF2-40B4-BE49-F238E27FC236}">
                <a16:creationId xmlns:a16="http://schemas.microsoft.com/office/drawing/2014/main" id="{BCC74839-4D57-403E-B74E-6C39FCF3B254}"/>
              </a:ext>
            </a:extLst>
          </p:cNvPr>
          <p:cNvSpPr txBox="1"/>
          <p:nvPr/>
        </p:nvSpPr>
        <p:spPr>
          <a:xfrm>
            <a:off x="5868699" y="3571083"/>
            <a:ext cx="3451273" cy="369332"/>
          </a:xfrm>
          <a:prstGeom prst="rect">
            <a:avLst/>
          </a:prstGeom>
          <a:noFill/>
        </p:spPr>
        <p:txBody>
          <a:bodyPr wrap="square" rtlCol="0">
            <a:spAutoFit/>
          </a:bodyPr>
          <a:lstStyle/>
          <a:p>
            <a:r>
              <a:rPr lang="en-US" dirty="0"/>
              <a:t>Fuels</a:t>
            </a:r>
          </a:p>
        </p:txBody>
      </p:sp>
      <p:sp>
        <p:nvSpPr>
          <p:cNvPr id="25" name="TextBox 24">
            <a:extLst>
              <a:ext uri="{FF2B5EF4-FFF2-40B4-BE49-F238E27FC236}">
                <a16:creationId xmlns:a16="http://schemas.microsoft.com/office/drawing/2014/main" id="{7B6FBF9C-D761-4A76-98C3-459E1CB842C4}"/>
              </a:ext>
            </a:extLst>
          </p:cNvPr>
          <p:cNvSpPr txBox="1"/>
          <p:nvPr/>
        </p:nvSpPr>
        <p:spPr>
          <a:xfrm>
            <a:off x="9319972" y="4367772"/>
            <a:ext cx="3451273" cy="646331"/>
          </a:xfrm>
          <a:prstGeom prst="rect">
            <a:avLst/>
          </a:prstGeom>
          <a:noFill/>
        </p:spPr>
        <p:txBody>
          <a:bodyPr wrap="square" rtlCol="0">
            <a:spAutoFit/>
          </a:bodyPr>
          <a:lstStyle/>
          <a:p>
            <a:r>
              <a:rPr lang="en-US" dirty="0"/>
              <a:t>Fire Regime</a:t>
            </a:r>
          </a:p>
          <a:p>
            <a:endParaRPr lang="en-US" dirty="0"/>
          </a:p>
        </p:txBody>
      </p:sp>
      <p:sp>
        <p:nvSpPr>
          <p:cNvPr id="29" name="TextBox 28">
            <a:extLst>
              <a:ext uri="{FF2B5EF4-FFF2-40B4-BE49-F238E27FC236}">
                <a16:creationId xmlns:a16="http://schemas.microsoft.com/office/drawing/2014/main" id="{176A256C-A24A-4F13-9935-EA86200B95AE}"/>
              </a:ext>
            </a:extLst>
          </p:cNvPr>
          <p:cNvSpPr txBox="1"/>
          <p:nvPr/>
        </p:nvSpPr>
        <p:spPr>
          <a:xfrm>
            <a:off x="6884420" y="347594"/>
            <a:ext cx="4977446" cy="830997"/>
          </a:xfrm>
          <a:prstGeom prst="rect">
            <a:avLst/>
          </a:prstGeom>
          <a:solidFill>
            <a:schemeClr val="bg1">
              <a:lumMod val="75000"/>
            </a:schemeClr>
          </a:solidFill>
        </p:spPr>
        <p:txBody>
          <a:bodyPr wrap="square" rtlCol="0">
            <a:spAutoFit/>
          </a:bodyPr>
          <a:lstStyle/>
          <a:p>
            <a:r>
              <a:rPr lang="en-US" sz="2400" i="1" dirty="0"/>
              <a:t>All lands in United States and insular areas at the 30m pixel level</a:t>
            </a:r>
          </a:p>
        </p:txBody>
      </p:sp>
      <p:sp>
        <p:nvSpPr>
          <p:cNvPr id="31" name="Arrow: Up 30" descr="arrow up">
            <a:extLst>
              <a:ext uri="{FF2B5EF4-FFF2-40B4-BE49-F238E27FC236}">
                <a16:creationId xmlns:a16="http://schemas.microsoft.com/office/drawing/2014/main" id="{5440A27F-9012-4DE2-9B93-49CE05FAE58F}"/>
              </a:ext>
            </a:extLst>
          </p:cNvPr>
          <p:cNvSpPr/>
          <p:nvPr/>
        </p:nvSpPr>
        <p:spPr>
          <a:xfrm>
            <a:off x="422650" y="3060663"/>
            <a:ext cx="497694" cy="196493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Up 33" descr="arrow pointing to the right">
            <a:extLst>
              <a:ext uri="{FF2B5EF4-FFF2-40B4-BE49-F238E27FC236}">
                <a16:creationId xmlns:a16="http://schemas.microsoft.com/office/drawing/2014/main" id="{28B2407F-20C8-4161-A98E-FB1749DE6046}"/>
              </a:ext>
            </a:extLst>
          </p:cNvPr>
          <p:cNvSpPr/>
          <p:nvPr/>
        </p:nvSpPr>
        <p:spPr>
          <a:xfrm rot="5400000">
            <a:off x="7224695" y="2513536"/>
            <a:ext cx="493207" cy="3451272"/>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35" descr="arrow pointing down">
            <a:extLst>
              <a:ext uri="{FF2B5EF4-FFF2-40B4-BE49-F238E27FC236}">
                <a16:creationId xmlns:a16="http://schemas.microsoft.com/office/drawing/2014/main" id="{619E634C-8683-4C2F-8945-542840905AB9}"/>
              </a:ext>
            </a:extLst>
          </p:cNvPr>
          <p:cNvSpPr/>
          <p:nvPr/>
        </p:nvSpPr>
        <p:spPr>
          <a:xfrm rot="10800000">
            <a:off x="3451057" y="1706627"/>
            <a:ext cx="500783" cy="14831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D0263F5-CFEE-4856-B998-7F738F32B4C8}"/>
              </a:ext>
            </a:extLst>
          </p:cNvPr>
          <p:cNvSpPr txBox="1"/>
          <p:nvPr/>
        </p:nvSpPr>
        <p:spPr>
          <a:xfrm>
            <a:off x="65609" y="1007941"/>
            <a:ext cx="2905125" cy="646331"/>
          </a:xfrm>
          <a:prstGeom prst="rect">
            <a:avLst/>
          </a:prstGeom>
          <a:noFill/>
        </p:spPr>
        <p:txBody>
          <a:bodyPr wrap="square" rtlCol="0">
            <a:spAutoFit/>
          </a:bodyPr>
          <a:lstStyle/>
          <a:p>
            <a:r>
              <a:rPr lang="en-US" dirty="0"/>
              <a:t>Landsat Image Composites and Indices</a:t>
            </a:r>
            <a:endParaRPr lang="en-US" sz="1200" dirty="0"/>
          </a:p>
        </p:txBody>
      </p:sp>
      <p:sp>
        <p:nvSpPr>
          <p:cNvPr id="40" name="Arrow: Up 39" descr="arrow pointing down">
            <a:extLst>
              <a:ext uri="{FF2B5EF4-FFF2-40B4-BE49-F238E27FC236}">
                <a16:creationId xmlns:a16="http://schemas.microsoft.com/office/drawing/2014/main" id="{4A647BD9-EF08-4DBF-9204-868BFEB701B2}"/>
              </a:ext>
            </a:extLst>
          </p:cNvPr>
          <p:cNvSpPr/>
          <p:nvPr/>
        </p:nvSpPr>
        <p:spPr>
          <a:xfrm rot="10800000">
            <a:off x="489051" y="1706629"/>
            <a:ext cx="381000" cy="646332"/>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Bent 41" descr="arrow pointing to the left">
            <a:extLst>
              <a:ext uri="{FF2B5EF4-FFF2-40B4-BE49-F238E27FC236}">
                <a16:creationId xmlns:a16="http://schemas.microsoft.com/office/drawing/2014/main" id="{EB494026-9318-4E8F-9260-F4CABBB49F88}"/>
              </a:ext>
            </a:extLst>
          </p:cNvPr>
          <p:cNvSpPr/>
          <p:nvPr/>
        </p:nvSpPr>
        <p:spPr>
          <a:xfrm rot="10800000" flipH="1">
            <a:off x="2439487" y="1706628"/>
            <a:ext cx="952460" cy="1846198"/>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Bent 42" descr="arrow pointing to the right">
            <a:extLst>
              <a:ext uri="{FF2B5EF4-FFF2-40B4-BE49-F238E27FC236}">
                <a16:creationId xmlns:a16="http://schemas.microsoft.com/office/drawing/2014/main" id="{BDC632FE-B5D5-4465-AA84-28BE999A19EC}"/>
              </a:ext>
            </a:extLst>
          </p:cNvPr>
          <p:cNvSpPr/>
          <p:nvPr/>
        </p:nvSpPr>
        <p:spPr>
          <a:xfrm>
            <a:off x="4846917" y="2362829"/>
            <a:ext cx="953260" cy="1136826"/>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rrow: Bent 43" descr="arrow pointing down">
            <a:extLst>
              <a:ext uri="{FF2B5EF4-FFF2-40B4-BE49-F238E27FC236}">
                <a16:creationId xmlns:a16="http://schemas.microsoft.com/office/drawing/2014/main" id="{40818089-1DAC-45F4-85F4-361F36EEBA08}"/>
              </a:ext>
            </a:extLst>
          </p:cNvPr>
          <p:cNvSpPr/>
          <p:nvPr/>
        </p:nvSpPr>
        <p:spPr>
          <a:xfrm rot="5400000">
            <a:off x="5098915" y="739915"/>
            <a:ext cx="855914" cy="1766904"/>
          </a:xfrm>
          <a:prstGeom prst="bentArrow">
            <a:avLst>
              <a:gd name="adj1" fmla="val 25000"/>
              <a:gd name="adj2" fmla="val 25000"/>
              <a:gd name="adj3" fmla="val 25000"/>
              <a:gd name="adj4" fmla="val 4474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Bent 44" descr="arrow pointing to the right">
            <a:extLst>
              <a:ext uri="{FF2B5EF4-FFF2-40B4-BE49-F238E27FC236}">
                <a16:creationId xmlns:a16="http://schemas.microsoft.com/office/drawing/2014/main" id="{ABC26CC3-E88D-46FB-9A3A-A9324FBC91C3}"/>
              </a:ext>
            </a:extLst>
          </p:cNvPr>
          <p:cNvSpPr/>
          <p:nvPr/>
        </p:nvSpPr>
        <p:spPr>
          <a:xfrm rot="10800000" flipH="1">
            <a:off x="1198904" y="3060663"/>
            <a:ext cx="2193044" cy="986604"/>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Bent 46" descr="arrow pointing to the right">
            <a:extLst>
              <a:ext uri="{FF2B5EF4-FFF2-40B4-BE49-F238E27FC236}">
                <a16:creationId xmlns:a16="http://schemas.microsoft.com/office/drawing/2014/main" id="{5B0FA8F6-4DA6-4370-BAD5-6ACEA5327076}"/>
              </a:ext>
            </a:extLst>
          </p:cNvPr>
          <p:cNvSpPr/>
          <p:nvPr/>
        </p:nvSpPr>
        <p:spPr>
          <a:xfrm>
            <a:off x="1251760" y="4009167"/>
            <a:ext cx="2140187" cy="1070895"/>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849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6DFAD5-8E5F-449C-A2D3-C5AE1262559F}"/>
              </a:ext>
            </a:extLst>
          </p:cNvPr>
          <p:cNvSpPr>
            <a:spLocks noGrp="1"/>
          </p:cNvSpPr>
          <p:nvPr>
            <p:ph type="title"/>
          </p:nvPr>
        </p:nvSpPr>
        <p:spPr>
          <a:xfrm>
            <a:off x="80526" y="-305943"/>
            <a:ext cx="11536510" cy="1609344"/>
          </a:xfrm>
        </p:spPr>
        <p:txBody>
          <a:bodyPr/>
          <a:lstStyle/>
          <a:p>
            <a:r>
              <a:rPr lang="en-US" dirty="0"/>
              <a:t>Vegetation mapping in LANDFIRE</a:t>
            </a:r>
          </a:p>
        </p:txBody>
      </p:sp>
      <p:sp>
        <p:nvSpPr>
          <p:cNvPr id="4" name="Content Placeholder 3">
            <a:extLst>
              <a:ext uri="{FF2B5EF4-FFF2-40B4-BE49-F238E27FC236}">
                <a16:creationId xmlns:a16="http://schemas.microsoft.com/office/drawing/2014/main" id="{15B494FD-EB25-4373-8799-C111803B2D62}"/>
              </a:ext>
            </a:extLst>
          </p:cNvPr>
          <p:cNvSpPr>
            <a:spLocks noGrp="1"/>
          </p:cNvSpPr>
          <p:nvPr>
            <p:ph idx="1"/>
          </p:nvPr>
        </p:nvSpPr>
        <p:spPr>
          <a:xfrm>
            <a:off x="723759" y="2366735"/>
            <a:ext cx="10058400" cy="4050792"/>
          </a:xfrm>
        </p:spPr>
        <p:txBody>
          <a:bodyPr/>
          <a:lstStyle/>
          <a:p>
            <a:r>
              <a:rPr lang="en-US" b="1" dirty="0"/>
              <a:t>Base maps: </a:t>
            </a:r>
            <a:r>
              <a:rPr lang="en-US" dirty="0"/>
              <a:t>Machine learning models with clean imagery and plot training data to model dominant lifeform first, then existing vegetation cover, height, and type </a:t>
            </a:r>
          </a:p>
          <a:p>
            <a:endParaRPr lang="en-US" dirty="0"/>
          </a:p>
          <a:p>
            <a:r>
              <a:rPr lang="en-US" b="1" dirty="0"/>
              <a:t>Updates:</a:t>
            </a:r>
            <a:r>
              <a:rPr lang="en-US" dirty="0"/>
              <a:t> Rulesets with vegetation type, cover, height, disturbance type, severity and time since disturbance inputs</a:t>
            </a:r>
          </a:p>
          <a:p>
            <a:pPr lvl="1"/>
            <a:r>
              <a:rPr lang="en-US" dirty="0"/>
              <a:t>Rulesets developed with Forest Vegetation Simulator for trees and heuristically for herb and shrub</a:t>
            </a:r>
          </a:p>
          <a:p>
            <a:pPr lvl="1"/>
            <a:r>
              <a:rPr lang="en-US" dirty="0"/>
              <a:t>Disturbance and regrowth combined</a:t>
            </a:r>
          </a:p>
        </p:txBody>
      </p:sp>
      <p:pic>
        <p:nvPicPr>
          <p:cNvPr id="5" name="Picture 4" descr="LANDFIRE logo">
            <a:extLst>
              <a:ext uri="{FF2B5EF4-FFF2-40B4-BE49-F238E27FC236}">
                <a16:creationId xmlns:a16="http://schemas.microsoft.com/office/drawing/2014/main" id="{3E50EF4B-AEFA-41C5-9365-AF0DB4D56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6" name="Picture 5" descr="picture of a table showing versions of LF data">
            <a:extLst>
              <a:ext uri="{FF2B5EF4-FFF2-40B4-BE49-F238E27FC236}">
                <a16:creationId xmlns:a16="http://schemas.microsoft.com/office/drawing/2014/main" id="{AE86A3DD-8436-401A-B4F6-246865B4D16F}"/>
              </a:ext>
            </a:extLst>
          </p:cNvPr>
          <p:cNvPicPr>
            <a:picLocks noChangeAspect="1"/>
          </p:cNvPicPr>
          <p:nvPr/>
        </p:nvPicPr>
        <p:blipFill>
          <a:blip r:embed="rId4"/>
          <a:stretch>
            <a:fillRect/>
          </a:stretch>
        </p:blipFill>
        <p:spPr>
          <a:xfrm>
            <a:off x="306493" y="853798"/>
            <a:ext cx="11636594" cy="794380"/>
          </a:xfrm>
          <a:prstGeom prst="rect">
            <a:avLst/>
          </a:prstGeom>
        </p:spPr>
      </p:pic>
    </p:spTree>
    <p:extLst>
      <p:ext uri="{BB962C8B-B14F-4D97-AF65-F5344CB8AC3E}">
        <p14:creationId xmlns:p14="http://schemas.microsoft.com/office/powerpoint/2010/main" val="5799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79D653-DAA6-49C2-ACD4-103FB6FCD4F8}"/>
              </a:ext>
            </a:extLst>
          </p:cNvPr>
          <p:cNvSpPr>
            <a:spLocks noGrp="1"/>
          </p:cNvSpPr>
          <p:nvPr>
            <p:ph type="title"/>
          </p:nvPr>
        </p:nvSpPr>
        <p:spPr/>
        <p:txBody>
          <a:bodyPr>
            <a:normAutofit/>
          </a:bodyPr>
          <a:lstStyle/>
          <a:p>
            <a:r>
              <a:rPr lang="en-US" sz="3600" dirty="0"/>
              <a:t>Image-based prototype for vegetation mapping</a:t>
            </a:r>
          </a:p>
        </p:txBody>
      </p:sp>
      <p:sp>
        <p:nvSpPr>
          <p:cNvPr id="10" name="Content Placeholder 9">
            <a:extLst>
              <a:ext uri="{FF2B5EF4-FFF2-40B4-BE49-F238E27FC236}">
                <a16:creationId xmlns:a16="http://schemas.microsoft.com/office/drawing/2014/main" id="{FD5CA9A0-5D15-46DA-AE6F-DB9F1AC8D934}"/>
              </a:ext>
            </a:extLst>
          </p:cNvPr>
          <p:cNvSpPr>
            <a:spLocks noGrp="1"/>
          </p:cNvSpPr>
          <p:nvPr>
            <p:ph sz="half" idx="2"/>
          </p:nvPr>
        </p:nvSpPr>
        <p:spPr>
          <a:xfrm>
            <a:off x="1410511" y="2676282"/>
            <a:ext cx="8501974" cy="3977640"/>
          </a:xfrm>
        </p:spPr>
        <p:txBody>
          <a:bodyPr vert="horz" lIns="91440" tIns="45720" rIns="91440" bIns="45720" rtlCol="0" anchor="t">
            <a:normAutofit/>
          </a:bodyPr>
          <a:lstStyle/>
          <a:p>
            <a:r>
              <a:rPr lang="en-US" sz="2800" dirty="0"/>
              <a:t>Modeling goals</a:t>
            </a:r>
          </a:p>
          <a:p>
            <a:pPr lvl="1"/>
            <a:r>
              <a:rPr lang="en-US" sz="2400" dirty="0"/>
              <a:t>Capture change every year with recent imagery, less lag, more usability</a:t>
            </a:r>
          </a:p>
          <a:p>
            <a:pPr lvl="1"/>
            <a:r>
              <a:rPr lang="en-US" sz="2400" dirty="0"/>
              <a:t>Focus on </a:t>
            </a:r>
            <a:r>
              <a:rPr lang="en-US" sz="2400" b="1" dirty="0"/>
              <a:t>lifeform</a:t>
            </a:r>
            <a:r>
              <a:rPr lang="en-US" sz="2400" dirty="0"/>
              <a:t>, cover (EVC) and height (EVH)</a:t>
            </a:r>
          </a:p>
          <a:p>
            <a:pPr lvl="1"/>
            <a:r>
              <a:rPr lang="en-US" sz="2400" dirty="0"/>
              <a:t>Focus on disturbed areas/greatest change</a:t>
            </a:r>
            <a:endParaRPr lang="en-US" sz="2400" dirty="0">
              <a:cs typeface="Arial"/>
            </a:endParaRPr>
          </a:p>
          <a:p>
            <a:pPr lvl="1"/>
            <a:r>
              <a:rPr lang="en-US" sz="2400" dirty="0"/>
              <a:t>Use standard validation techniques to show how changes impact outputs</a:t>
            </a:r>
          </a:p>
          <a:p>
            <a:pPr lvl="1"/>
            <a:r>
              <a:rPr lang="en-US" sz="2400" dirty="0"/>
              <a:t>Feed results into fuels mapping</a:t>
            </a:r>
          </a:p>
          <a:p>
            <a:pPr lvl="1"/>
            <a:endParaRPr lang="en-US" sz="2400" dirty="0"/>
          </a:p>
        </p:txBody>
      </p:sp>
      <p:pic>
        <p:nvPicPr>
          <p:cNvPr id="7" name="Picture 6" descr="LANDFIRE logo">
            <a:extLst>
              <a:ext uri="{FF2B5EF4-FFF2-40B4-BE49-F238E27FC236}">
                <a16:creationId xmlns:a16="http://schemas.microsoft.com/office/drawing/2014/main" id="{087AF269-F583-48F1-9658-C02950F63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2" name="TextBox 1">
            <a:extLst>
              <a:ext uri="{FF2B5EF4-FFF2-40B4-BE49-F238E27FC236}">
                <a16:creationId xmlns:a16="http://schemas.microsoft.com/office/drawing/2014/main" id="{F22E1FCB-3F75-4392-ACE1-ADFF9CD01CF7}"/>
              </a:ext>
            </a:extLst>
          </p:cNvPr>
          <p:cNvSpPr txBox="1"/>
          <p:nvPr/>
        </p:nvSpPr>
        <p:spPr>
          <a:xfrm>
            <a:off x="1063752" y="1909310"/>
            <a:ext cx="10220775" cy="646331"/>
          </a:xfrm>
          <a:prstGeom prst="rect">
            <a:avLst/>
          </a:prstGeom>
          <a:noFill/>
        </p:spPr>
        <p:txBody>
          <a:bodyPr wrap="square" rtlCol="0">
            <a:spAutoFit/>
          </a:bodyPr>
          <a:lstStyle/>
          <a:p>
            <a:r>
              <a:rPr lang="en-US" dirty="0"/>
              <a:t>Create updates that follow the basic methodology of base maps using current imagery and training data </a:t>
            </a:r>
          </a:p>
        </p:txBody>
      </p:sp>
    </p:spTree>
    <p:extLst>
      <p:ext uri="{BB962C8B-B14F-4D97-AF65-F5344CB8AC3E}">
        <p14:creationId xmlns:p14="http://schemas.microsoft.com/office/powerpoint/2010/main" val="11814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picture of a study area with VPU">
            <a:extLst>
              <a:ext uri="{FF2B5EF4-FFF2-40B4-BE49-F238E27FC236}">
                <a16:creationId xmlns:a16="http://schemas.microsoft.com/office/drawing/2014/main" id="{CC842FC1-735D-44B3-AD88-CBF7694AFB9C}"/>
              </a:ext>
            </a:extLst>
          </p:cNvPr>
          <p:cNvPicPr>
            <a:picLocks noChangeAspect="1"/>
          </p:cNvPicPr>
          <p:nvPr/>
        </p:nvPicPr>
        <p:blipFill rotWithShape="1">
          <a:blip r:embed="rId3"/>
          <a:srcRect l="66690"/>
          <a:stretch/>
        </p:blipFill>
        <p:spPr>
          <a:xfrm>
            <a:off x="4102695" y="-4115"/>
            <a:ext cx="3986609" cy="6754631"/>
          </a:xfrm>
          <a:prstGeom prst="rect">
            <a:avLst/>
          </a:prstGeom>
        </p:spPr>
      </p:pic>
      <p:pic>
        <p:nvPicPr>
          <p:cNvPr id="12" name="Picture 11" descr="LANDFIRE logo">
            <a:extLst>
              <a:ext uri="{FF2B5EF4-FFF2-40B4-BE49-F238E27FC236}">
                <a16:creationId xmlns:a16="http://schemas.microsoft.com/office/drawing/2014/main" id="{9D7B29CC-DF7F-42A6-B31E-CB96DDB5A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
        <p:nvSpPr>
          <p:cNvPr id="2" name="Title 1">
            <a:extLst>
              <a:ext uri="{FF2B5EF4-FFF2-40B4-BE49-F238E27FC236}">
                <a16:creationId xmlns:a16="http://schemas.microsoft.com/office/drawing/2014/main" id="{024DB2E7-DE89-4204-BE4B-1211BB810AED}"/>
              </a:ext>
            </a:extLst>
          </p:cNvPr>
          <p:cNvSpPr>
            <a:spLocks noGrp="1"/>
          </p:cNvSpPr>
          <p:nvPr>
            <p:ph type="title"/>
          </p:nvPr>
        </p:nvSpPr>
        <p:spPr>
          <a:xfrm>
            <a:off x="4437433" y="107484"/>
            <a:ext cx="3317132" cy="919803"/>
          </a:xfrm>
          <a:solidFill>
            <a:schemeClr val="bg1"/>
          </a:solidFill>
          <a:ln w="31750">
            <a:solidFill>
              <a:schemeClr val="tx1"/>
            </a:solidFill>
          </a:ln>
        </p:spPr>
        <p:txBody>
          <a:bodyPr>
            <a:normAutofit fontScale="90000"/>
          </a:bodyPr>
          <a:lstStyle/>
          <a:p>
            <a:r>
              <a:rPr lang="en-US" sz="4000" dirty="0"/>
              <a:t>Prototype </a:t>
            </a:r>
            <a:br>
              <a:rPr lang="en-US" sz="4000" dirty="0"/>
            </a:br>
            <a:r>
              <a:rPr lang="en-US" sz="4000" dirty="0"/>
              <a:t>study area</a:t>
            </a:r>
          </a:p>
        </p:txBody>
      </p:sp>
      <p:sp>
        <p:nvSpPr>
          <p:cNvPr id="6" name="TextBox 5">
            <a:extLst>
              <a:ext uri="{FF2B5EF4-FFF2-40B4-BE49-F238E27FC236}">
                <a16:creationId xmlns:a16="http://schemas.microsoft.com/office/drawing/2014/main" id="{195B5CBC-DAAF-4BFE-910E-557D30477728}"/>
              </a:ext>
            </a:extLst>
          </p:cNvPr>
          <p:cNvSpPr txBox="1"/>
          <p:nvPr/>
        </p:nvSpPr>
        <p:spPr>
          <a:xfrm>
            <a:off x="466928" y="1406666"/>
            <a:ext cx="3375498" cy="3046988"/>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Vegetation Production Unit (VPU) 1: </a:t>
            </a:r>
          </a:p>
          <a:p>
            <a:endPar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r>
              <a:rPr lang="en-US" sz="24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Northwestern portion of the United States (Washington, Idaho, Montana, Wyoming)</a:t>
            </a:r>
          </a:p>
          <a:p>
            <a:r>
              <a:rPr lang="en-US" sz="24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48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CD6DFAD5-8E5F-449C-A2D3-C5AE1262559F}"/>
              </a:ext>
            </a:extLst>
          </p:cNvPr>
          <p:cNvSpPr>
            <a:spLocks noGrp="1"/>
          </p:cNvSpPr>
          <p:nvPr>
            <p:ph type="title"/>
          </p:nvPr>
        </p:nvSpPr>
        <p:spPr>
          <a:xfrm>
            <a:off x="1069848" y="484632"/>
            <a:ext cx="10058400" cy="1609344"/>
          </a:xfrm>
        </p:spPr>
        <p:txBody>
          <a:bodyPr>
            <a:normAutofit/>
          </a:bodyPr>
          <a:lstStyle/>
          <a:p>
            <a:r>
              <a:rPr lang="en-US" dirty="0"/>
              <a:t>Modeling lifeform after disturbance</a:t>
            </a:r>
          </a:p>
        </p:txBody>
      </p:sp>
      <p:sp>
        <p:nvSpPr>
          <p:cNvPr id="4" name="Content Placeholder 3">
            <a:extLst>
              <a:ext uri="{FF2B5EF4-FFF2-40B4-BE49-F238E27FC236}">
                <a16:creationId xmlns:a16="http://schemas.microsoft.com/office/drawing/2014/main" id="{15B494FD-EB25-4373-8799-C111803B2D62}"/>
              </a:ext>
            </a:extLst>
          </p:cNvPr>
          <p:cNvSpPr>
            <a:spLocks noGrp="1"/>
          </p:cNvSpPr>
          <p:nvPr>
            <p:ph idx="1"/>
          </p:nvPr>
        </p:nvSpPr>
        <p:spPr>
          <a:xfrm>
            <a:off x="1069848" y="2320412"/>
            <a:ext cx="10058400" cy="3851787"/>
          </a:xfrm>
        </p:spPr>
        <p:txBody>
          <a:bodyPr vert="horz" lIns="91440" tIns="45720" rIns="91440" bIns="45720" rtlCol="0" anchor="t">
            <a:normAutofit lnSpcReduction="10000"/>
          </a:bodyPr>
          <a:lstStyle/>
          <a:p>
            <a:pPr marL="0" indent="0">
              <a:buNone/>
            </a:pPr>
            <a:r>
              <a:rPr lang="en-US" sz="2800" dirty="0"/>
              <a:t>Challenges:</a:t>
            </a:r>
          </a:p>
          <a:p>
            <a:pPr marL="0" indent="0">
              <a:buNone/>
            </a:pPr>
            <a:endParaRPr lang="en-US" sz="2800" dirty="0"/>
          </a:p>
          <a:p>
            <a:pPr lvl="1"/>
            <a:r>
              <a:rPr lang="en-US" sz="2400" b="1" dirty="0"/>
              <a:t>No training data </a:t>
            </a:r>
            <a:r>
              <a:rPr lang="en-US" sz="2400" dirty="0"/>
              <a:t>– plots are typically located in non-disturbed areas and mostly treed</a:t>
            </a:r>
          </a:p>
          <a:p>
            <a:pPr marL="274320" lvl="1" indent="0">
              <a:buNone/>
            </a:pPr>
            <a:endParaRPr lang="en-US" sz="2400" dirty="0"/>
          </a:p>
          <a:p>
            <a:pPr lvl="1"/>
            <a:r>
              <a:rPr lang="en-US" sz="2400" dirty="0"/>
              <a:t>Date range of Landsat scenes used for Spring/Fall disturbance image composites contained </a:t>
            </a:r>
            <a:r>
              <a:rPr lang="en-US" sz="2400" b="1" dirty="0"/>
              <a:t>data gaps </a:t>
            </a:r>
            <a:r>
              <a:rPr lang="en-US" sz="2400" dirty="0"/>
              <a:t>resulting from clouds and cloud shadows</a:t>
            </a:r>
            <a:endParaRPr lang="en-US" sz="2400" dirty="0">
              <a:cs typeface="Arial"/>
            </a:endParaRPr>
          </a:p>
          <a:p>
            <a:pPr lvl="1"/>
            <a:endParaRPr lang="en-US" sz="2400" dirty="0"/>
          </a:p>
          <a:p>
            <a:pPr lvl="1"/>
            <a:r>
              <a:rPr lang="en-US" sz="2400" dirty="0"/>
              <a:t>Modeling incorrectly due to </a:t>
            </a:r>
            <a:r>
              <a:rPr lang="en-US" sz="2400" b="1" dirty="0"/>
              <a:t>terrain shadows and standing dead</a:t>
            </a:r>
          </a:p>
          <a:p>
            <a:pPr lvl="1"/>
            <a:endParaRPr lang="en-US" sz="2000" dirty="0"/>
          </a:p>
          <a:p>
            <a:pPr marL="274320" lvl="1" indent="0">
              <a:buNone/>
            </a:pPr>
            <a:endParaRPr lang="en-US" sz="2400" dirty="0"/>
          </a:p>
          <a:p>
            <a:pPr lvl="1"/>
            <a:endParaRPr lang="en-US" sz="2400" dirty="0"/>
          </a:p>
          <a:p>
            <a:endParaRPr lang="en-US" sz="2800" dirty="0"/>
          </a:p>
          <a:p>
            <a:endParaRPr lang="en-US" sz="2800" dirty="0"/>
          </a:p>
        </p:txBody>
      </p:sp>
      <p:sp>
        <p:nvSpPr>
          <p:cNvPr id="31" name="Oval 3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descr="LANDFIRE logo">
            <a:extLst>
              <a:ext uri="{FF2B5EF4-FFF2-40B4-BE49-F238E27FC236}">
                <a16:creationId xmlns:a16="http://schemas.microsoft.com/office/drawing/2014/main" id="{3E50EF4B-AEFA-41C5-9365-AF0DB4D568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spTree>
    <p:extLst>
      <p:ext uri="{BB962C8B-B14F-4D97-AF65-F5344CB8AC3E}">
        <p14:creationId xmlns:p14="http://schemas.microsoft.com/office/powerpoint/2010/main" val="11905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71DC-1115-464A-A5ED-EB1EED1DFD52}"/>
              </a:ext>
            </a:extLst>
          </p:cNvPr>
          <p:cNvSpPr>
            <a:spLocks noGrp="1"/>
          </p:cNvSpPr>
          <p:nvPr>
            <p:ph type="title"/>
          </p:nvPr>
        </p:nvSpPr>
        <p:spPr>
          <a:xfrm>
            <a:off x="1066800" y="4511898"/>
            <a:ext cx="10058400" cy="1609344"/>
          </a:xfrm>
        </p:spPr>
        <p:txBody>
          <a:bodyPr vert="horz" lIns="91440" tIns="45720" rIns="91440" bIns="45720" rtlCol="0" anchor="ctr">
            <a:normAutofit/>
          </a:bodyPr>
          <a:lstStyle/>
          <a:p>
            <a:r>
              <a:rPr lang="en-US" dirty="0"/>
              <a:t>Modeling Lifeform: Methodology</a:t>
            </a:r>
          </a:p>
        </p:txBody>
      </p:sp>
      <p:sp>
        <p:nvSpPr>
          <p:cNvPr id="20" name="Rectangle 19">
            <a:extLst>
              <a:ext uri="{FF2B5EF4-FFF2-40B4-BE49-F238E27FC236}">
                <a16:creationId xmlns:a16="http://schemas.microsoft.com/office/drawing/2014/main" id="{0F6633F7-EFCA-46C9-AEE8-B2023F1EC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ANDFIRE LOGO">
            <a:extLst>
              <a:ext uri="{FF2B5EF4-FFF2-40B4-BE49-F238E27FC236}">
                <a16:creationId xmlns:a16="http://schemas.microsoft.com/office/drawing/2014/main" id="{5B769232-50CF-43C6-AF2D-950173E1B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graphicFrame>
        <p:nvGraphicFramePr>
          <p:cNvPr id="16" name="TextBox 7" descr="table showing different lifeform stages">
            <a:extLst>
              <a:ext uri="{FF2B5EF4-FFF2-40B4-BE49-F238E27FC236}">
                <a16:creationId xmlns:a16="http://schemas.microsoft.com/office/drawing/2014/main" id="{4487C76C-05B8-F37E-9AAA-0A05368A643D}"/>
              </a:ext>
            </a:extLst>
          </p:cNvPr>
          <p:cNvGraphicFramePr/>
          <p:nvPr>
            <p:extLst>
              <p:ext uri="{D42A27DB-BD31-4B8C-83A1-F6EECF244321}">
                <p14:modId xmlns:p14="http://schemas.microsoft.com/office/powerpoint/2010/main" val="1270488590"/>
              </p:ext>
            </p:extLst>
          </p:nvPr>
        </p:nvGraphicFramePr>
        <p:xfrm>
          <a:off x="1069975" y="642937"/>
          <a:ext cx="10058400" cy="34524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148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71DC-1115-464A-A5ED-EB1EED1DFD52}"/>
              </a:ext>
            </a:extLst>
          </p:cNvPr>
          <p:cNvSpPr>
            <a:spLocks noGrp="1"/>
          </p:cNvSpPr>
          <p:nvPr>
            <p:ph type="title"/>
          </p:nvPr>
        </p:nvSpPr>
        <p:spPr>
          <a:xfrm>
            <a:off x="87006" y="103909"/>
            <a:ext cx="10057984" cy="950976"/>
          </a:xfrm>
        </p:spPr>
        <p:txBody>
          <a:bodyPr>
            <a:normAutofit/>
          </a:bodyPr>
          <a:lstStyle/>
          <a:p>
            <a:r>
              <a:rPr lang="en-US" sz="4000" dirty="0"/>
              <a:t>Modeling Lifeform: Training</a:t>
            </a:r>
          </a:p>
        </p:txBody>
      </p:sp>
      <p:pic>
        <p:nvPicPr>
          <p:cNvPr id="4" name="Picture 3" descr="picture showing a lifeform model sample">
            <a:extLst>
              <a:ext uri="{FF2B5EF4-FFF2-40B4-BE49-F238E27FC236}">
                <a16:creationId xmlns:a16="http://schemas.microsoft.com/office/drawing/2014/main" id="{917ECEBF-436C-4FC1-9DF0-D017F0E94321}"/>
              </a:ext>
            </a:extLst>
          </p:cNvPr>
          <p:cNvPicPr>
            <a:picLocks noChangeAspect="1"/>
          </p:cNvPicPr>
          <p:nvPr/>
        </p:nvPicPr>
        <p:blipFill rotWithShape="1">
          <a:blip r:embed="rId3"/>
          <a:srcRect l="724" r="65687"/>
          <a:stretch/>
        </p:blipFill>
        <p:spPr>
          <a:xfrm>
            <a:off x="4660959" y="1139794"/>
            <a:ext cx="2870082" cy="4802563"/>
          </a:xfrm>
          <a:prstGeom prst="rect">
            <a:avLst/>
          </a:prstGeom>
        </p:spPr>
      </p:pic>
      <p:sp>
        <p:nvSpPr>
          <p:cNvPr id="8" name="TextBox 7">
            <a:extLst>
              <a:ext uri="{FF2B5EF4-FFF2-40B4-BE49-F238E27FC236}">
                <a16:creationId xmlns:a16="http://schemas.microsoft.com/office/drawing/2014/main" id="{596C077B-3B81-46D3-A049-3862D10F2A4D}"/>
              </a:ext>
            </a:extLst>
          </p:cNvPr>
          <p:cNvSpPr txBox="1"/>
          <p:nvPr/>
        </p:nvSpPr>
        <p:spPr>
          <a:xfrm>
            <a:off x="7869471" y="579397"/>
            <a:ext cx="3651656" cy="3416320"/>
          </a:xfrm>
          <a:prstGeom prst="rect">
            <a:avLst/>
          </a:prstGeom>
          <a:noFill/>
        </p:spPr>
        <p:txBody>
          <a:bodyPr wrap="square">
            <a:spAutoFit/>
          </a:bodyPr>
          <a:lstStyle/>
          <a:p>
            <a:pPr algn="l" rtl="0" fontAlgn="base"/>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l" rtl="0" fontAlgn="base"/>
            <a:r>
              <a:rPr lang="en-US" sz="2400" b="0" i="0" u="none" strike="noStrike" dirty="0">
                <a:solidFill>
                  <a:srgbClr val="000000"/>
                </a:solidFill>
                <a:effectLst/>
              </a:rPr>
              <a:t> </a:t>
            </a:r>
            <a:r>
              <a:rPr lang="en-US" sz="2400" b="0" i="0" dirty="0">
                <a:solidFill>
                  <a:srgbClr val="000000"/>
                </a:solidFill>
                <a:effectLst/>
              </a:rPr>
              <a:t>​​</a:t>
            </a:r>
          </a:p>
          <a:p>
            <a:pPr algn="l" rtl="0" fontAlgn="base"/>
            <a:r>
              <a:rPr lang="en-US" sz="2400" b="0" i="0" u="none" strike="noStrike" dirty="0">
                <a:solidFill>
                  <a:srgbClr val="000000"/>
                </a:solidFill>
                <a:effectLst/>
              </a:rPr>
              <a:t>Original sampling 65,734</a:t>
            </a:r>
            <a:r>
              <a:rPr lang="en-US" sz="2400" b="0" i="0" dirty="0">
                <a:solidFill>
                  <a:srgbClr val="000000"/>
                </a:solidFill>
                <a:effectLst/>
              </a:rPr>
              <a:t>​</a:t>
            </a:r>
          </a:p>
          <a:p>
            <a:pPr algn="l" rtl="0" fontAlgn="base"/>
            <a:r>
              <a:rPr lang="en-US" sz="2400" b="0" i="0" u="none" strike="noStrike" dirty="0">
                <a:solidFill>
                  <a:srgbClr val="000000"/>
                </a:solidFill>
                <a:effectLst/>
              </a:rPr>
              <a:t>59,161 training plots</a:t>
            </a:r>
            <a:r>
              <a:rPr lang="en-US" sz="2400" b="0" i="0" dirty="0">
                <a:solidFill>
                  <a:srgbClr val="000000"/>
                </a:solidFill>
                <a:effectLst/>
              </a:rPr>
              <a:t>​</a:t>
            </a:r>
          </a:p>
          <a:p>
            <a:pPr algn="l" rtl="0" fontAlgn="base"/>
            <a:r>
              <a:rPr lang="en-US" sz="2400" b="0" i="0" u="none" strike="noStrike" dirty="0">
                <a:solidFill>
                  <a:srgbClr val="000000"/>
                </a:solidFill>
                <a:effectLst/>
              </a:rPr>
              <a:t>6,573 test plots (10%)</a:t>
            </a:r>
          </a:p>
          <a:p>
            <a:pPr algn="l" rtl="0" fontAlgn="base"/>
            <a:endParaRPr lang="en-US" sz="2400" dirty="0">
              <a:solidFill>
                <a:srgbClr val="000000"/>
              </a:solidFill>
            </a:endParaRPr>
          </a:p>
          <a:p>
            <a:pPr algn="l" rtl="0" fontAlgn="base"/>
            <a:r>
              <a:rPr lang="en-US" sz="2400" dirty="0">
                <a:solidFill>
                  <a:srgbClr val="000000"/>
                </a:solidFill>
              </a:rPr>
              <a:t>Random samples were proportionally stratified by lifeform </a:t>
            </a:r>
            <a:endParaRPr lang="en-US" sz="2400" b="0" i="0" dirty="0">
              <a:solidFill>
                <a:srgbClr val="000000"/>
              </a:solidFill>
              <a:effectLst/>
            </a:endParaRPr>
          </a:p>
        </p:txBody>
      </p:sp>
      <p:pic>
        <p:nvPicPr>
          <p:cNvPr id="14" name="Picture 13" descr="LANDFIRE logo">
            <a:extLst>
              <a:ext uri="{FF2B5EF4-FFF2-40B4-BE49-F238E27FC236}">
                <a16:creationId xmlns:a16="http://schemas.microsoft.com/office/drawing/2014/main" id="{5B769232-50CF-43C6-AF2D-950173E1B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253" y="6084539"/>
            <a:ext cx="1341748" cy="665977"/>
          </a:xfrm>
          <a:prstGeom prst="rect">
            <a:avLst/>
          </a:prstGeom>
        </p:spPr>
      </p:pic>
      <p:pic>
        <p:nvPicPr>
          <p:cNvPr id="5" name="Picture 4" descr="picture of disturbance ">
            <a:extLst>
              <a:ext uri="{FF2B5EF4-FFF2-40B4-BE49-F238E27FC236}">
                <a16:creationId xmlns:a16="http://schemas.microsoft.com/office/drawing/2014/main" id="{652822B3-7CA0-4028-A7C4-54E2A03F898A}"/>
              </a:ext>
            </a:extLst>
          </p:cNvPr>
          <p:cNvPicPr>
            <a:picLocks noChangeAspect="1"/>
          </p:cNvPicPr>
          <p:nvPr/>
        </p:nvPicPr>
        <p:blipFill>
          <a:blip r:embed="rId5"/>
          <a:stretch>
            <a:fillRect/>
          </a:stretch>
        </p:blipFill>
        <p:spPr>
          <a:xfrm>
            <a:off x="1600689" y="1139794"/>
            <a:ext cx="2877427" cy="4802563"/>
          </a:xfrm>
          <a:prstGeom prst="rect">
            <a:avLst/>
          </a:prstGeom>
        </p:spPr>
      </p:pic>
    </p:spTree>
    <p:extLst>
      <p:ext uri="{BB962C8B-B14F-4D97-AF65-F5344CB8AC3E}">
        <p14:creationId xmlns:p14="http://schemas.microsoft.com/office/powerpoint/2010/main" val="24901877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FC25EB0F5F1B47A147C1069552941B" ma:contentTypeVersion="14" ma:contentTypeDescription="Create a new document." ma:contentTypeScope="" ma:versionID="c07f30a63f0396e4ed5a98e1477cdbea">
  <xsd:schema xmlns:xsd="http://www.w3.org/2001/XMLSchema" xmlns:xs="http://www.w3.org/2001/XMLSchema" xmlns:p="http://schemas.microsoft.com/office/2006/metadata/properties" xmlns:ns2="f7150514-e00d-476b-bcb5-d5550f23b602" xmlns:ns3="b69ed995-7a83-40e1-bc38-91362fbbc812" xmlns:ns4="31062a0d-ede8-4112-b4bb-00a9c1bc8e16" targetNamespace="http://schemas.microsoft.com/office/2006/metadata/properties" ma:root="true" ma:fieldsID="56b4ac7024e760dbf1e9a2108e200663" ns2:_="" ns3:_="" ns4:_="">
    <xsd:import namespace="f7150514-e00d-476b-bcb5-d5550f23b602"/>
    <xsd:import namespace="b69ed995-7a83-40e1-bc38-91362fbbc812"/>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50514-e00d-476b-bcb5-d5550f23b6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9ed995-7a83-40e1-bc38-91362fbbc8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46122e0-9f1a-4db9-8bb1-b9007d9eb88b}" ma:internalName="TaxCatchAll" ma:showField="CatchAllData" ma:web="f7150514-e00d-476b-bcb5-d5550f23b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9ed995-7a83-40e1-bc38-91362fbbc812">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73628313-7D1D-416D-B919-CBDCA4E60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50514-e00d-476b-bcb5-d5550f23b602"/>
    <ds:schemaRef ds:uri="b69ed995-7a83-40e1-bc38-91362fbbc812"/>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A5EA3-895E-4214-9821-556319C72D6C}">
  <ds:schemaRefs>
    <ds:schemaRef ds:uri="http://schemas.microsoft.com/sharepoint/v3/contenttype/forms"/>
  </ds:schemaRefs>
</ds:datastoreItem>
</file>

<file path=customXml/itemProps3.xml><?xml version="1.0" encoding="utf-8"?>
<ds:datastoreItem xmlns:ds="http://schemas.openxmlformats.org/officeDocument/2006/customXml" ds:itemID="{09ACBCB9-60F7-484B-958A-15054C7FE4EE}">
  <ds:schemaRefs>
    <ds:schemaRef ds:uri="b69ed995-7a83-40e1-bc38-91362fbbc812"/>
    <ds:schemaRef ds:uri="http://purl.org/dc/terms/"/>
    <ds:schemaRef ds:uri="31062a0d-ede8-4112-b4bb-00a9c1bc8e16"/>
    <ds:schemaRef ds:uri="http://schemas.microsoft.com/office/2006/documentManagement/types"/>
    <ds:schemaRef ds:uri="http://schemas.microsoft.com/office/infopath/2007/PartnerControls"/>
    <ds:schemaRef ds:uri="f7150514-e00d-476b-bcb5-d5550f23b602"/>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0</TotalTime>
  <Words>1447</Words>
  <Application>Microsoft Office PowerPoint</Application>
  <PresentationFormat>Widescreen</PresentationFormat>
  <Paragraphs>144</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Black</vt:lpstr>
      <vt:lpstr>Calibri</vt:lpstr>
      <vt:lpstr>Cambria</vt:lpstr>
      <vt:lpstr>Roboto</vt:lpstr>
      <vt:lpstr>Rockwell Extra Bold</vt:lpstr>
      <vt:lpstr>Segoe UI</vt:lpstr>
      <vt:lpstr>Wingdings</vt:lpstr>
      <vt:lpstr>Wood Type</vt:lpstr>
      <vt:lpstr>The LANDFIRE image-based annual prototype: </vt:lpstr>
      <vt:lpstr>LANDFIRE Overview </vt:lpstr>
      <vt:lpstr>LANDFIRE Layers </vt:lpstr>
      <vt:lpstr>Vegetation mapping in LANDFIRE</vt:lpstr>
      <vt:lpstr>Image-based prototype for vegetation mapping</vt:lpstr>
      <vt:lpstr>Prototype  study area</vt:lpstr>
      <vt:lpstr>Modeling lifeform after disturbance</vt:lpstr>
      <vt:lpstr>Modeling Lifeform: Methodology</vt:lpstr>
      <vt:lpstr>Modeling Lifeform: Training</vt:lpstr>
      <vt:lpstr>Modeling Lifeform: Imagery</vt:lpstr>
      <vt:lpstr>Modeling Lifeform: Examples</vt:lpstr>
      <vt:lpstr>Modeling Lifeform: Example</vt:lpstr>
      <vt:lpstr>Lifeform metrics</vt:lpstr>
      <vt:lpstr>Modeling Existing Vegetation Cover</vt:lpstr>
      <vt:lpstr>Modeling Existing Vegetation Height</vt:lpstr>
      <vt:lpstr>Next Steps/ Challenges</vt:lpstr>
      <vt:lpstr>Conclusions</vt:lpstr>
      <vt:lpstr>Acknowledgements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LANDFIRE image-based annual prototype:</dc:title>
  <dc:creator/>
  <cp:lastModifiedBy/>
  <cp:revision>104</cp:revision>
  <dcterms:created xsi:type="dcterms:W3CDTF">2017-03-20T18:59:21Z</dcterms:created>
  <dcterms:modified xsi:type="dcterms:W3CDTF">2022-11-17T16:44:44Z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0x01010072FC25EB0F5F1B47A147C1069552941B</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_ExtendedDescription">
    <vt:lpwstr/>
  </property>
  <property fmtid="{D5CDD505-2E9C-101B-9397-08002B2CF9AE}" pid="9" name="MediaServiceImageTags">
    <vt:lpwstr/>
  </property>
  <property fmtid="{D5CDD505-2E9C-101B-9397-08002B2CF9AE}" pid="10" name="_MarkAsFinal">
    <vt:bool>true</vt:bool>
  </property>
</Properties>
</file>