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0"/>
  </p:notesMasterIdLst>
  <p:handoutMasterIdLst>
    <p:handoutMasterId r:id="rId21"/>
  </p:handoutMasterIdLst>
  <p:sldIdLst>
    <p:sldId id="300" r:id="rId5"/>
    <p:sldId id="320" r:id="rId6"/>
    <p:sldId id="324" r:id="rId7"/>
    <p:sldId id="332" r:id="rId8"/>
    <p:sldId id="333" r:id="rId9"/>
    <p:sldId id="338" r:id="rId10"/>
    <p:sldId id="337" r:id="rId11"/>
    <p:sldId id="330" r:id="rId12"/>
    <p:sldId id="327" r:id="rId13"/>
    <p:sldId id="334" r:id="rId14"/>
    <p:sldId id="336" r:id="rId15"/>
    <p:sldId id="331" r:id="rId16"/>
    <p:sldId id="335" r:id="rId17"/>
    <p:sldId id="325" r:id="rId18"/>
    <p:sldId id="323" r:id="rId19"/>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0DB0D-7038-B2F8-1ED5-5101BF12FD86}" name="Hatten, Timothy D" initials="HD" userId="S::thatten@usgs.gov::0982f633-7886-434f-98b5-dd4346705d36" providerId="AD"/>
  <p188:author id="{446E4628-82F3-7DC7-C415-5CF446EF22E3}" name="Picotte, Joshua (Contractor)" initials="PJ(" userId="S::jpicotte@contractor.usgs.gov::0919325d-80e2-4779-b739-457416c84f07" providerId="AD"/>
  <p188:author id="{A9F61630-9F22-B0E7-AA8F-8241BBE57AEA}" name="Sathyachandran, Sanath (Contractor)" initials="SS(" userId="S::ssathyachandran@contractor.usgs.gov::7f1013b2-f721-4fa7-be57-43547390e98d" providerId="AD"/>
  <p188:author id="{6DB8AFCA-7BCA-93DC-6E9C-2CF4BCBBDBFD}" name="Dockter, Daryn (Contractor)" initials="D(" userId="S::ddockter@contractor.usgs.gov::3418fd14-2522-4755-b4ae-f4d9f83198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611B8C"/>
    <a:srgbClr val="1C4F76"/>
    <a:srgbClr val="C108C1"/>
    <a:srgbClr val="31688E"/>
    <a:srgbClr val="481F70"/>
    <a:srgbClr val="3B528B"/>
    <a:srgbClr val="440154"/>
    <a:srgbClr val="2EE720"/>
    <a:srgbClr val="618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55099-7D06-4F93-9BD4-6D735BC63A2B}" v="1" dt="2022-10-14T14:51:32.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94713" autoAdjust="0"/>
  </p:normalViewPr>
  <p:slideViewPr>
    <p:cSldViewPr snapToGrid="0">
      <p:cViewPr varScale="1">
        <p:scale>
          <a:sx n="80" d="100"/>
          <a:sy n="80" d="100"/>
        </p:scale>
        <p:origin x="1944" y="90"/>
      </p:cViewPr>
      <p:guideLst>
        <p:guide orient="horz" pos="4032"/>
        <p:guide orient="horz" pos="768"/>
        <p:guide pos="288"/>
        <p:guide pos="547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doimspp-my.sharepoint.com/personal/jpicotte_contractor_usgs_gov/Documents/Desktop/Workspace/EROS/Presentations/20221023Pecora/buf_test_ev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oimspp-my.sharepoint.com/personal/jpicotte_contractor_usgs_gov/Documents/Desktop/Workspace/EROS/Presentations/20221023Pecora/buf_test_ev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Shrub</c:v>
          </c:tx>
          <c:spPr>
            <a:ln w="9525" cap="rnd">
              <a:solidFill>
                <a:srgbClr val="FFFF00"/>
              </a:solidFill>
              <a:round/>
            </a:ln>
            <a:effectLst>
              <a:outerShdw blurRad="57150" dist="19050" dir="5400000" algn="ctr" rotWithShape="0">
                <a:srgbClr val="000000">
                  <a:alpha val="63000"/>
                </a:srgbClr>
              </a:outerShdw>
            </a:effectLst>
          </c:spPr>
          <c:marker>
            <c:symbol val="circle"/>
            <c:size val="6"/>
            <c:spPr>
              <a:solidFill>
                <a:srgbClr val="FFFF00"/>
              </a:solidFill>
              <a:ln w="9525" cap="rnd">
                <a:solidFill>
                  <a:srgbClr val="FFFF00"/>
                </a:solid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Sheet1!$E$6:$N$6</c:f>
              <c:numCache>
                <c:formatCode>0.00</c:formatCode>
                <c:ptCount val="10"/>
                <c:pt idx="0">
                  <c:v>0.16</c:v>
                </c:pt>
                <c:pt idx="1">
                  <c:v>0.19</c:v>
                </c:pt>
                <c:pt idx="2">
                  <c:v>0.19</c:v>
                </c:pt>
                <c:pt idx="3">
                  <c:v>0.19</c:v>
                </c:pt>
                <c:pt idx="4">
                  <c:v>0.19</c:v>
                </c:pt>
                <c:pt idx="5">
                  <c:v>0.19</c:v>
                </c:pt>
                <c:pt idx="6">
                  <c:v>0.19</c:v>
                </c:pt>
                <c:pt idx="7">
                  <c:v>0.19</c:v>
                </c:pt>
                <c:pt idx="8">
                  <c:v>0.19</c:v>
                </c:pt>
                <c:pt idx="9">
                  <c:v>0.19</c:v>
                </c:pt>
              </c:numCache>
            </c:numRef>
          </c:yVal>
          <c:smooth val="0"/>
          <c:extLst>
            <c:ext xmlns:c16="http://schemas.microsoft.com/office/drawing/2014/chart" uri="{C3380CC4-5D6E-409C-BE32-E72D297353CC}">
              <c16:uniqueId val="{00000000-C406-4F83-A4C3-69FDED36493E}"/>
            </c:ext>
          </c:extLst>
        </c:ser>
        <c:ser>
          <c:idx val="1"/>
          <c:order val="1"/>
          <c:tx>
            <c:v>Tree</c:v>
          </c:tx>
          <c:spPr>
            <a:ln w="9525" cap="rnd">
              <a:solidFill>
                <a:srgbClr val="2EE720"/>
              </a:solidFill>
              <a:round/>
            </a:ln>
            <a:effectLst>
              <a:outerShdw blurRad="57150" dist="19050" dir="5400000" algn="ctr" rotWithShape="0">
                <a:srgbClr val="000000">
                  <a:alpha val="63000"/>
                </a:srgbClr>
              </a:outerShdw>
            </a:effectLst>
          </c:spPr>
          <c:marker>
            <c:symbol val="circle"/>
            <c:size val="6"/>
            <c:spPr>
              <a:solidFill>
                <a:srgbClr val="2EE720"/>
              </a:solidFill>
              <a:ln w="9525" cap="rnd">
                <a:solidFill>
                  <a:srgbClr val="2EE720"/>
                </a:solid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Sheet1!$E$9:$N$9</c:f>
              <c:numCache>
                <c:formatCode>0.00</c:formatCode>
                <c:ptCount val="10"/>
                <c:pt idx="0">
                  <c:v>0.72</c:v>
                </c:pt>
                <c:pt idx="1">
                  <c:v>0.73</c:v>
                </c:pt>
                <c:pt idx="2">
                  <c:v>0.7</c:v>
                </c:pt>
                <c:pt idx="3">
                  <c:v>0.67</c:v>
                </c:pt>
                <c:pt idx="4">
                  <c:v>0.65</c:v>
                </c:pt>
                <c:pt idx="5">
                  <c:v>0.63</c:v>
                </c:pt>
                <c:pt idx="6">
                  <c:v>0.61</c:v>
                </c:pt>
                <c:pt idx="7">
                  <c:v>0.6</c:v>
                </c:pt>
                <c:pt idx="8">
                  <c:v>0.59</c:v>
                </c:pt>
                <c:pt idx="9">
                  <c:v>0.57999999999999996</c:v>
                </c:pt>
              </c:numCache>
            </c:numRef>
          </c:yVal>
          <c:smooth val="0"/>
          <c:extLst>
            <c:ext xmlns:c16="http://schemas.microsoft.com/office/drawing/2014/chart" uri="{C3380CC4-5D6E-409C-BE32-E72D297353CC}">
              <c16:uniqueId val="{00000001-C406-4F83-A4C3-69FDED36493E}"/>
            </c:ext>
          </c:extLst>
        </c:ser>
        <c:ser>
          <c:idx val="2"/>
          <c:order val="2"/>
          <c:tx>
            <c:v>Herb</c:v>
          </c:tx>
          <c:spPr>
            <a:ln w="95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cap="rnd">
                <a:solidFill>
                  <a:srgbClr val="FFC000"/>
                </a:solid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Sheet1!$E$2:$N$2</c:f>
              <c:numCache>
                <c:formatCode>0.00</c:formatCode>
                <c:ptCount val="10"/>
                <c:pt idx="0">
                  <c:v>0.35</c:v>
                </c:pt>
                <c:pt idx="1">
                  <c:v>0.45</c:v>
                </c:pt>
                <c:pt idx="2">
                  <c:v>0.51</c:v>
                </c:pt>
                <c:pt idx="3">
                  <c:v>0.55000000000000004</c:v>
                </c:pt>
                <c:pt idx="4">
                  <c:v>0.56000000000000005</c:v>
                </c:pt>
                <c:pt idx="5">
                  <c:v>0.56999999999999995</c:v>
                </c:pt>
                <c:pt idx="6">
                  <c:v>0.56999999999999995</c:v>
                </c:pt>
                <c:pt idx="7">
                  <c:v>0.56000000000000005</c:v>
                </c:pt>
                <c:pt idx="8">
                  <c:v>0.56000000000000005</c:v>
                </c:pt>
                <c:pt idx="9">
                  <c:v>0.56999999999999995</c:v>
                </c:pt>
              </c:numCache>
            </c:numRef>
          </c:yVal>
          <c:smooth val="0"/>
          <c:extLst>
            <c:ext xmlns:c16="http://schemas.microsoft.com/office/drawing/2014/chart" uri="{C3380CC4-5D6E-409C-BE32-E72D297353CC}">
              <c16:uniqueId val="{00000002-C406-4F83-A4C3-69FDED36493E}"/>
            </c:ext>
          </c:extLst>
        </c:ser>
        <c:dLbls>
          <c:showLegendKey val="0"/>
          <c:showVal val="0"/>
          <c:showCatName val="0"/>
          <c:showSerName val="0"/>
          <c:showPercent val="0"/>
          <c:showBubbleSize val="0"/>
        </c:dLbls>
        <c:axId val="593498528"/>
        <c:axId val="593498856"/>
      </c:scatterChart>
      <c:valAx>
        <c:axId val="593498528"/>
        <c:scaling>
          <c:orientation val="minMax"/>
          <c:max val="9"/>
        </c:scaling>
        <c:delete val="0"/>
        <c:axPos val="b"/>
        <c:title>
          <c:tx>
            <c:rich>
              <a:bodyPr rot="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b="1" cap="none" baseline="0"/>
                  <a:t>Buffer Number</a:t>
                </a:r>
              </a:p>
            </c:rich>
          </c:tx>
          <c:layout>
            <c:manualLayout>
              <c:xMode val="edge"/>
              <c:yMode val="edge"/>
              <c:x val="0.4152508446376964"/>
              <c:y val="0.9098584611675008"/>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593498856"/>
        <c:crosses val="autoZero"/>
        <c:crossBetween val="midCat"/>
        <c:majorUnit val="1"/>
      </c:valAx>
      <c:valAx>
        <c:axId val="593498856"/>
        <c:scaling>
          <c:orientation val="minMax"/>
        </c:scaling>
        <c:delete val="0"/>
        <c:axPos val="l"/>
        <c:title>
          <c:tx>
            <c:rich>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a:t>R</a:t>
                </a:r>
                <a:r>
                  <a:rPr lang="en-US" sz="1800" baseline="30000"/>
                  <a:t>2</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593498528"/>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Tree</c:v>
          </c:tx>
          <c:spPr>
            <a:ln w="9525" cap="rnd">
              <a:solidFill>
                <a:srgbClr val="2EE720"/>
              </a:solidFill>
              <a:round/>
            </a:ln>
            <a:effectLst>
              <a:outerShdw blurRad="57150" dist="19050" dir="5400000" algn="ctr" rotWithShape="0">
                <a:srgbClr val="000000">
                  <a:alpha val="63000"/>
                </a:srgbClr>
              </a:outerShdw>
            </a:effectLst>
          </c:spPr>
          <c:marker>
            <c:symbol val="circle"/>
            <c:size val="6"/>
            <c:spPr>
              <a:solidFill>
                <a:srgbClr val="2EE720"/>
              </a:solidFill>
              <a:ln w="9525" cap="rnd">
                <a:solidFill>
                  <a:srgbClr val="2EE720"/>
                </a:solid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Sheet1!$E$17:$N$17</c:f>
              <c:numCache>
                <c:formatCode>0.00</c:formatCode>
                <c:ptCount val="10"/>
                <c:pt idx="0">
                  <c:v>0.5595</c:v>
                </c:pt>
                <c:pt idx="1">
                  <c:v>0.60640000000000005</c:v>
                </c:pt>
                <c:pt idx="2">
                  <c:v>0.60960000000000003</c:v>
                </c:pt>
                <c:pt idx="3">
                  <c:v>0.61109999999999998</c:v>
                </c:pt>
                <c:pt idx="4">
                  <c:v>0.60309999999999997</c:v>
                </c:pt>
                <c:pt idx="5">
                  <c:v>0.59519999999999995</c:v>
                </c:pt>
                <c:pt idx="6">
                  <c:v>0.5877</c:v>
                </c:pt>
                <c:pt idx="7">
                  <c:v>0.57920000000000005</c:v>
                </c:pt>
                <c:pt idx="8">
                  <c:v>0.57140000000000002</c:v>
                </c:pt>
                <c:pt idx="9">
                  <c:v>0.56459999999999999</c:v>
                </c:pt>
              </c:numCache>
            </c:numRef>
          </c:yVal>
          <c:smooth val="0"/>
          <c:extLst>
            <c:ext xmlns:c16="http://schemas.microsoft.com/office/drawing/2014/chart" uri="{C3380CC4-5D6E-409C-BE32-E72D297353CC}">
              <c16:uniqueId val="{00000000-80C3-4264-ACDE-A775984712F9}"/>
            </c:ext>
          </c:extLst>
        </c:ser>
        <c:ser>
          <c:idx val="1"/>
          <c:order val="1"/>
          <c:tx>
            <c:v>Herb</c:v>
          </c:tx>
          <c:spPr>
            <a:ln w="9525" cap="rnd">
              <a:solidFill>
                <a:srgbClr val="FFC000"/>
              </a:solidFill>
              <a:round/>
            </a:ln>
            <a:effectLst>
              <a:outerShdw blurRad="57150" dist="19050" dir="5400000" algn="ctr" rotWithShape="0">
                <a:srgbClr val="000000">
                  <a:alpha val="63000"/>
                </a:srgbClr>
              </a:outerShdw>
            </a:effectLst>
          </c:spPr>
          <c:marker>
            <c:symbol val="circle"/>
            <c:size val="6"/>
            <c:spPr>
              <a:solidFill>
                <a:srgbClr val="FFC000"/>
              </a:solidFill>
              <a:ln w="9525" cap="rnd">
                <a:solidFill>
                  <a:srgbClr val="FFC000"/>
                </a:solid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Sheet1!$E$2:$N$2</c:f>
              <c:numCache>
                <c:formatCode>0.00</c:formatCode>
                <c:ptCount val="10"/>
                <c:pt idx="0">
                  <c:v>0.4274</c:v>
                </c:pt>
                <c:pt idx="1">
                  <c:v>0.4672</c:v>
                </c:pt>
                <c:pt idx="2">
                  <c:v>0.58140000000000003</c:v>
                </c:pt>
                <c:pt idx="3">
                  <c:v>0.63890000000000002</c:v>
                </c:pt>
                <c:pt idx="4">
                  <c:v>0.67169999999999996</c:v>
                </c:pt>
                <c:pt idx="5">
                  <c:v>0.65449999999999997</c:v>
                </c:pt>
                <c:pt idx="6">
                  <c:v>0.621</c:v>
                </c:pt>
                <c:pt idx="7">
                  <c:v>0.57689999999999997</c:v>
                </c:pt>
                <c:pt idx="8">
                  <c:v>0.55789999999999995</c:v>
                </c:pt>
                <c:pt idx="9">
                  <c:v>0.54549999999999998</c:v>
                </c:pt>
              </c:numCache>
            </c:numRef>
          </c:yVal>
          <c:smooth val="0"/>
          <c:extLst>
            <c:ext xmlns:c16="http://schemas.microsoft.com/office/drawing/2014/chart" uri="{C3380CC4-5D6E-409C-BE32-E72D297353CC}">
              <c16:uniqueId val="{00000001-80C3-4264-ACDE-A775984712F9}"/>
            </c:ext>
          </c:extLst>
        </c:ser>
        <c:ser>
          <c:idx val="2"/>
          <c:order val="2"/>
          <c:tx>
            <c:v>Shrub</c:v>
          </c:tx>
          <c:spPr>
            <a:ln w="9525" cap="rnd">
              <a:solidFill>
                <a:srgbClr val="FFFF00"/>
              </a:solidFill>
              <a:round/>
            </a:ln>
            <a:effectLst>
              <a:outerShdw blurRad="57150" dist="19050" dir="5400000" algn="ctr" rotWithShape="0">
                <a:srgbClr val="000000">
                  <a:alpha val="63000"/>
                </a:srgbClr>
              </a:outerShdw>
            </a:effectLst>
          </c:spPr>
          <c:marker>
            <c:symbol val="circle"/>
            <c:size val="6"/>
            <c:spPr>
              <a:solidFill>
                <a:srgbClr val="FFFF00"/>
              </a:solidFill>
              <a:ln w="9525" cap="rnd">
                <a:noFill/>
                <a:round/>
              </a:ln>
              <a:effectLst>
                <a:outerShdw blurRad="57150" dist="19050" dir="5400000" algn="ctr" rotWithShape="0">
                  <a:srgbClr val="000000">
                    <a:alpha val="63000"/>
                  </a:srgbClr>
                </a:outerShdw>
              </a:effectLst>
            </c:spPr>
          </c:marker>
          <c:xVal>
            <c:numRef>
              <c:f>Sheet1!$E$1:$N$1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Sheet1!$E$10:$N$10</c:f>
              <c:numCache>
                <c:formatCode>0.00</c:formatCode>
                <c:ptCount val="10"/>
                <c:pt idx="0">
                  <c:v>0.2918</c:v>
                </c:pt>
                <c:pt idx="1">
                  <c:v>0.30499999999999999</c:v>
                </c:pt>
                <c:pt idx="2">
                  <c:v>0.26889999999999997</c:v>
                </c:pt>
                <c:pt idx="3">
                  <c:v>0.24759999999999999</c:v>
                </c:pt>
                <c:pt idx="4">
                  <c:v>0.2349</c:v>
                </c:pt>
                <c:pt idx="5">
                  <c:v>0.21390000000000001</c:v>
                </c:pt>
                <c:pt idx="6">
                  <c:v>0.19939999999999999</c:v>
                </c:pt>
                <c:pt idx="7">
                  <c:v>0.18679999999999999</c:v>
                </c:pt>
                <c:pt idx="8">
                  <c:v>0.17710000000000001</c:v>
                </c:pt>
                <c:pt idx="9">
                  <c:v>0.17130000000000001</c:v>
                </c:pt>
              </c:numCache>
            </c:numRef>
          </c:yVal>
          <c:smooth val="0"/>
          <c:extLst>
            <c:ext xmlns:c16="http://schemas.microsoft.com/office/drawing/2014/chart" uri="{C3380CC4-5D6E-409C-BE32-E72D297353CC}">
              <c16:uniqueId val="{00000002-80C3-4264-ACDE-A775984712F9}"/>
            </c:ext>
          </c:extLst>
        </c:ser>
        <c:dLbls>
          <c:showLegendKey val="0"/>
          <c:showVal val="0"/>
          <c:showCatName val="0"/>
          <c:showSerName val="0"/>
          <c:showPercent val="0"/>
          <c:showBubbleSize val="0"/>
        </c:dLbls>
        <c:axId val="593498528"/>
        <c:axId val="593498856"/>
      </c:scatterChart>
      <c:valAx>
        <c:axId val="593498528"/>
        <c:scaling>
          <c:orientation val="minMax"/>
          <c:max val="9"/>
        </c:scaling>
        <c:delete val="0"/>
        <c:axPos val="b"/>
        <c:title>
          <c:tx>
            <c:rich>
              <a:bodyPr rot="0" spcFirstLastPara="1" vertOverflow="ellipsis" vert="horz" wrap="square" anchor="ctr" anchorCtr="1"/>
              <a:lstStyle/>
              <a:p>
                <a:pPr>
                  <a:defRPr sz="1800" b="1" i="0" u="none" strike="noStrike" kern="1200" cap="none" baseline="0">
                    <a:solidFill>
                      <a:schemeClr val="lt1">
                        <a:lumMod val="75000"/>
                      </a:schemeClr>
                    </a:solidFill>
                    <a:latin typeface="+mn-lt"/>
                    <a:ea typeface="+mn-ea"/>
                    <a:cs typeface="+mn-cs"/>
                  </a:defRPr>
                </a:pPr>
                <a:r>
                  <a:rPr lang="en-US" sz="1800" cap="none" baseline="0"/>
                  <a:t>Buffer Number </a:t>
                </a:r>
              </a:p>
            </c:rich>
          </c:tx>
          <c:overlay val="0"/>
          <c:spPr>
            <a:noFill/>
            <a:ln>
              <a:noFill/>
            </a:ln>
            <a:effectLst/>
          </c:spPr>
          <c:txPr>
            <a:bodyPr rot="0" spcFirstLastPara="1" vertOverflow="ellipsis" vert="horz" wrap="square" anchor="ctr" anchorCtr="1"/>
            <a:lstStyle/>
            <a:p>
              <a:pPr>
                <a:defRPr sz="1800" b="1" i="0" u="none" strike="noStrike" kern="1200" cap="none"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593498856"/>
        <c:crosses val="autoZero"/>
        <c:crossBetween val="midCat"/>
        <c:majorUnit val="1"/>
      </c:valAx>
      <c:valAx>
        <c:axId val="593498856"/>
        <c:scaling>
          <c:orientation val="minMax"/>
        </c:scaling>
        <c:delete val="0"/>
        <c:axPos val="l"/>
        <c:title>
          <c:tx>
            <c:rich>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a:t>R</a:t>
                </a:r>
                <a:r>
                  <a:rPr lang="en-US" sz="1800" baseline="30000"/>
                  <a:t>2</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5934985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38B94-8CC6-4DE8-9E2E-25308A1E809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C743676-B4B7-4641-8BF8-BAAD2C77EBF7}">
      <dgm:prSet custT="1"/>
      <dgm:spPr/>
      <dgm:t>
        <a:bodyPr/>
        <a:lstStyle/>
        <a:p>
          <a:pPr>
            <a:lnSpc>
              <a:spcPct val="100000"/>
            </a:lnSpc>
            <a:defRPr cap="all"/>
          </a:pPr>
          <a:r>
            <a:rPr lang="en-US" sz="3200" cap="none">
              <a:solidFill>
                <a:schemeClr val="bg1"/>
              </a:solidFill>
            </a:rPr>
            <a:t>Increase sample size</a:t>
          </a:r>
          <a:endParaRPr lang="en-US" sz="3200">
            <a:solidFill>
              <a:schemeClr val="bg1"/>
            </a:solidFill>
          </a:endParaRPr>
        </a:p>
      </dgm:t>
    </dgm:pt>
    <dgm:pt modelId="{C627D057-1874-4091-8BD7-3DD0B6B52656}" type="parTrans" cxnId="{FF4E12A3-6FBF-46AD-B59C-5B2AC6D18531}">
      <dgm:prSet/>
      <dgm:spPr/>
      <dgm:t>
        <a:bodyPr/>
        <a:lstStyle/>
        <a:p>
          <a:endParaRPr lang="en-US"/>
        </a:p>
      </dgm:t>
    </dgm:pt>
    <dgm:pt modelId="{65A75297-7EDB-41A7-94E1-16A4669DBADA}" type="sibTrans" cxnId="{FF4E12A3-6FBF-46AD-B59C-5B2AC6D18531}">
      <dgm:prSet/>
      <dgm:spPr/>
      <dgm:t>
        <a:bodyPr/>
        <a:lstStyle/>
        <a:p>
          <a:endParaRPr lang="en-US"/>
        </a:p>
      </dgm:t>
    </dgm:pt>
    <dgm:pt modelId="{BC75DA5D-F97F-4ED4-AD54-D4D83CCB5077}">
      <dgm:prSet custT="1"/>
      <dgm:spPr/>
      <dgm:t>
        <a:bodyPr/>
        <a:lstStyle/>
        <a:p>
          <a:pPr>
            <a:lnSpc>
              <a:spcPct val="100000"/>
            </a:lnSpc>
            <a:defRPr cap="all"/>
          </a:pPr>
          <a:r>
            <a:rPr lang="en-US" sz="3200" cap="none">
              <a:solidFill>
                <a:schemeClr val="bg1"/>
              </a:solidFill>
            </a:rPr>
            <a:t>Determine best sampling strategy</a:t>
          </a:r>
          <a:endParaRPr lang="en-US" sz="3200">
            <a:solidFill>
              <a:schemeClr val="bg1"/>
            </a:solidFill>
          </a:endParaRPr>
        </a:p>
      </dgm:t>
    </dgm:pt>
    <dgm:pt modelId="{86676F88-0E74-4F13-B1F9-65645A4E0E7D}" type="parTrans" cxnId="{8E7D180D-DB08-4E79-A642-9EF67EC7C028}">
      <dgm:prSet/>
      <dgm:spPr/>
      <dgm:t>
        <a:bodyPr/>
        <a:lstStyle/>
        <a:p>
          <a:endParaRPr lang="en-US"/>
        </a:p>
      </dgm:t>
    </dgm:pt>
    <dgm:pt modelId="{42046707-885A-4723-B8D3-7C65FD4231C0}" type="sibTrans" cxnId="{8E7D180D-DB08-4E79-A642-9EF67EC7C028}">
      <dgm:prSet/>
      <dgm:spPr/>
      <dgm:t>
        <a:bodyPr/>
        <a:lstStyle/>
        <a:p>
          <a:endParaRPr lang="en-US"/>
        </a:p>
      </dgm:t>
    </dgm:pt>
    <dgm:pt modelId="{1D05107E-9C77-4257-824F-1B62443797C3}">
      <dgm:prSet custT="1"/>
      <dgm:spPr/>
      <dgm:t>
        <a:bodyPr/>
        <a:lstStyle/>
        <a:p>
          <a:pPr>
            <a:lnSpc>
              <a:spcPct val="100000"/>
            </a:lnSpc>
            <a:defRPr cap="all"/>
          </a:pPr>
          <a:r>
            <a:rPr lang="en-US" sz="3200" cap="none">
              <a:solidFill>
                <a:schemeClr val="bg1"/>
              </a:solidFill>
            </a:rPr>
            <a:t>Improve models and reduce production latency</a:t>
          </a:r>
          <a:endParaRPr lang="en-US" sz="3200">
            <a:solidFill>
              <a:schemeClr val="bg1"/>
            </a:solidFill>
          </a:endParaRPr>
        </a:p>
      </dgm:t>
    </dgm:pt>
    <dgm:pt modelId="{160BB815-30F7-4F82-9717-3310D0159486}" type="parTrans" cxnId="{AA11DCBF-8C8C-4D18-9BC3-429493F7CED5}">
      <dgm:prSet/>
      <dgm:spPr/>
      <dgm:t>
        <a:bodyPr/>
        <a:lstStyle/>
        <a:p>
          <a:endParaRPr lang="en-US"/>
        </a:p>
      </dgm:t>
    </dgm:pt>
    <dgm:pt modelId="{E858F16F-BB70-4E97-897B-2BB610485585}" type="sibTrans" cxnId="{AA11DCBF-8C8C-4D18-9BC3-429493F7CED5}">
      <dgm:prSet/>
      <dgm:spPr/>
      <dgm:t>
        <a:bodyPr/>
        <a:lstStyle/>
        <a:p>
          <a:endParaRPr lang="en-US"/>
        </a:p>
      </dgm:t>
    </dgm:pt>
    <dgm:pt modelId="{E1A82AAB-BF12-4598-A10F-CB8141F6F9B8}" type="pres">
      <dgm:prSet presAssocID="{B0138B94-8CC6-4DE8-9E2E-25308A1E8091}" presName="root" presStyleCnt="0">
        <dgm:presLayoutVars>
          <dgm:dir/>
          <dgm:resizeHandles val="exact"/>
        </dgm:presLayoutVars>
      </dgm:prSet>
      <dgm:spPr/>
    </dgm:pt>
    <dgm:pt modelId="{E0F3032B-422B-4F24-9FEC-D02A71849F26}" type="pres">
      <dgm:prSet presAssocID="{1C743676-B4B7-4641-8BF8-BAAD2C77EBF7}" presName="compNode" presStyleCnt="0"/>
      <dgm:spPr/>
    </dgm:pt>
    <dgm:pt modelId="{F4B22061-B458-4978-B161-C67A13BD11B3}" type="pres">
      <dgm:prSet presAssocID="{1C743676-B4B7-4641-8BF8-BAAD2C77EBF7}" presName="iconBgRect" presStyleLbl="bgShp" presStyleIdx="0" presStyleCnt="3"/>
      <dgm:spPr>
        <a:solidFill>
          <a:srgbClr val="440154"/>
        </a:solidFill>
      </dgm:spPr>
    </dgm:pt>
    <dgm:pt modelId="{ECF8E12F-ED43-4324-8F2E-7AAF78C99065}" type="pres">
      <dgm:prSet presAssocID="{1C743676-B4B7-4641-8BF8-BAAD2C77EBF7}" presName="iconRect" presStyleLbl="node1" presStyleIdx="0" presStyleCnt="3" custLinFactNeighborX="-2394" custLinFactNeighborY="-29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ilding Brick Wall outline"/>
        </a:ext>
      </dgm:extLst>
    </dgm:pt>
    <dgm:pt modelId="{AB75F8F7-7AD4-46E6-8F43-B6C420625D99}" type="pres">
      <dgm:prSet presAssocID="{1C743676-B4B7-4641-8BF8-BAAD2C77EBF7}" presName="spaceRect" presStyleCnt="0"/>
      <dgm:spPr/>
    </dgm:pt>
    <dgm:pt modelId="{43F917F1-53C8-4311-B368-BA220684AB8A}" type="pres">
      <dgm:prSet presAssocID="{1C743676-B4B7-4641-8BF8-BAAD2C77EBF7}" presName="textRect" presStyleLbl="revTx" presStyleIdx="0" presStyleCnt="3">
        <dgm:presLayoutVars>
          <dgm:chMax val="1"/>
          <dgm:chPref val="1"/>
        </dgm:presLayoutVars>
      </dgm:prSet>
      <dgm:spPr/>
    </dgm:pt>
    <dgm:pt modelId="{326B9AE7-0533-4AB3-B761-BC263E2F31EB}" type="pres">
      <dgm:prSet presAssocID="{65A75297-7EDB-41A7-94E1-16A4669DBADA}" presName="sibTrans" presStyleCnt="0"/>
      <dgm:spPr/>
    </dgm:pt>
    <dgm:pt modelId="{68E2722A-B1DF-45AB-9387-B294B823A21A}" type="pres">
      <dgm:prSet presAssocID="{BC75DA5D-F97F-4ED4-AD54-D4D83CCB5077}" presName="compNode" presStyleCnt="0"/>
      <dgm:spPr/>
    </dgm:pt>
    <dgm:pt modelId="{CE57658F-D72A-4A50-B676-EEDD78C7B66E}" type="pres">
      <dgm:prSet presAssocID="{BC75DA5D-F97F-4ED4-AD54-D4D83CCB5077}" presName="iconBgRect" presStyleLbl="bgShp" presStyleIdx="1" presStyleCnt="3"/>
      <dgm:spPr>
        <a:solidFill>
          <a:srgbClr val="3B528B"/>
        </a:solidFill>
      </dgm:spPr>
    </dgm:pt>
    <dgm:pt modelId="{CCA5B5B6-4F79-49DF-9B19-3BBED1A4CE07}" type="pres">
      <dgm:prSet presAssocID="{BC75DA5D-F97F-4ED4-AD54-D4D83CCB507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ice outline"/>
        </a:ext>
      </dgm:extLst>
    </dgm:pt>
    <dgm:pt modelId="{D87EB03F-2441-40D9-ABAD-34C4D266E653}" type="pres">
      <dgm:prSet presAssocID="{BC75DA5D-F97F-4ED4-AD54-D4D83CCB5077}" presName="spaceRect" presStyleCnt="0"/>
      <dgm:spPr/>
    </dgm:pt>
    <dgm:pt modelId="{BDB8CB57-7C67-4E56-BB6F-13EA33A74B44}" type="pres">
      <dgm:prSet presAssocID="{BC75DA5D-F97F-4ED4-AD54-D4D83CCB5077}" presName="textRect" presStyleLbl="revTx" presStyleIdx="1" presStyleCnt="3">
        <dgm:presLayoutVars>
          <dgm:chMax val="1"/>
          <dgm:chPref val="1"/>
        </dgm:presLayoutVars>
      </dgm:prSet>
      <dgm:spPr/>
    </dgm:pt>
    <dgm:pt modelId="{AA970870-FC9E-483C-94FA-6809541F989C}" type="pres">
      <dgm:prSet presAssocID="{42046707-885A-4723-B8D3-7C65FD4231C0}" presName="sibTrans" presStyleCnt="0"/>
      <dgm:spPr/>
    </dgm:pt>
    <dgm:pt modelId="{73E4FE40-DAB5-4AF5-877D-9A0293728AD5}" type="pres">
      <dgm:prSet presAssocID="{1D05107E-9C77-4257-824F-1B62443797C3}" presName="compNode" presStyleCnt="0"/>
      <dgm:spPr/>
    </dgm:pt>
    <dgm:pt modelId="{F3638A18-EB16-411F-978B-18BEE46C529D}" type="pres">
      <dgm:prSet presAssocID="{1D05107E-9C77-4257-824F-1B62443797C3}" presName="iconBgRect" presStyleLbl="bgShp" presStyleIdx="2" presStyleCnt="3"/>
      <dgm:spPr>
        <a:solidFill>
          <a:srgbClr val="31688E"/>
        </a:solidFill>
      </dgm:spPr>
    </dgm:pt>
    <dgm:pt modelId="{9B487CBA-F732-400D-AE5D-BC289A4FE62B}" type="pres">
      <dgm:prSet presAssocID="{1D05107E-9C77-4257-824F-1B62443797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ears outline"/>
        </a:ext>
      </dgm:extLst>
    </dgm:pt>
    <dgm:pt modelId="{DFEF4AF2-D1C9-4588-BD98-758E36BEE5B0}" type="pres">
      <dgm:prSet presAssocID="{1D05107E-9C77-4257-824F-1B62443797C3}" presName="spaceRect" presStyleCnt="0"/>
      <dgm:spPr/>
    </dgm:pt>
    <dgm:pt modelId="{4C5A0AAD-F107-49B7-94E2-214099441C60}" type="pres">
      <dgm:prSet presAssocID="{1D05107E-9C77-4257-824F-1B62443797C3}" presName="textRect" presStyleLbl="revTx" presStyleIdx="2" presStyleCnt="3" custScaleX="148328">
        <dgm:presLayoutVars>
          <dgm:chMax val="1"/>
          <dgm:chPref val="1"/>
        </dgm:presLayoutVars>
      </dgm:prSet>
      <dgm:spPr/>
    </dgm:pt>
  </dgm:ptLst>
  <dgm:cxnLst>
    <dgm:cxn modelId="{BCD3C500-B22C-4E78-ADAB-58819ACE5DAB}" type="presOf" srcId="{1C743676-B4B7-4641-8BF8-BAAD2C77EBF7}" destId="{43F917F1-53C8-4311-B368-BA220684AB8A}" srcOrd="0" destOrd="0" presId="urn:microsoft.com/office/officeart/2018/5/layout/IconCircleLabelList"/>
    <dgm:cxn modelId="{FCD41E01-FB82-45FF-AA0E-9BE6CB4D6AF3}" type="presOf" srcId="{1D05107E-9C77-4257-824F-1B62443797C3}" destId="{4C5A0AAD-F107-49B7-94E2-214099441C60}" srcOrd="0" destOrd="0" presId="urn:microsoft.com/office/officeart/2018/5/layout/IconCircleLabelList"/>
    <dgm:cxn modelId="{44678F06-6231-4F67-9F9B-ED7D25E88550}" type="presOf" srcId="{B0138B94-8CC6-4DE8-9E2E-25308A1E8091}" destId="{E1A82AAB-BF12-4598-A10F-CB8141F6F9B8}" srcOrd="0" destOrd="0" presId="urn:microsoft.com/office/officeart/2018/5/layout/IconCircleLabelList"/>
    <dgm:cxn modelId="{8E7D180D-DB08-4E79-A642-9EF67EC7C028}" srcId="{B0138B94-8CC6-4DE8-9E2E-25308A1E8091}" destId="{BC75DA5D-F97F-4ED4-AD54-D4D83CCB5077}" srcOrd="1" destOrd="0" parTransId="{86676F88-0E74-4F13-B1F9-65645A4E0E7D}" sibTransId="{42046707-885A-4723-B8D3-7C65FD4231C0}"/>
    <dgm:cxn modelId="{5C23D51B-B334-4C5C-908B-3AF3DB092C1E}" type="presOf" srcId="{BC75DA5D-F97F-4ED4-AD54-D4D83CCB5077}" destId="{BDB8CB57-7C67-4E56-BB6F-13EA33A74B44}" srcOrd="0" destOrd="0" presId="urn:microsoft.com/office/officeart/2018/5/layout/IconCircleLabelList"/>
    <dgm:cxn modelId="{FF4E12A3-6FBF-46AD-B59C-5B2AC6D18531}" srcId="{B0138B94-8CC6-4DE8-9E2E-25308A1E8091}" destId="{1C743676-B4B7-4641-8BF8-BAAD2C77EBF7}" srcOrd="0" destOrd="0" parTransId="{C627D057-1874-4091-8BD7-3DD0B6B52656}" sibTransId="{65A75297-7EDB-41A7-94E1-16A4669DBADA}"/>
    <dgm:cxn modelId="{AA11DCBF-8C8C-4D18-9BC3-429493F7CED5}" srcId="{B0138B94-8CC6-4DE8-9E2E-25308A1E8091}" destId="{1D05107E-9C77-4257-824F-1B62443797C3}" srcOrd="2" destOrd="0" parTransId="{160BB815-30F7-4F82-9717-3310D0159486}" sibTransId="{E858F16F-BB70-4E97-897B-2BB610485585}"/>
    <dgm:cxn modelId="{318079AE-5923-4794-A73F-A6C80F588F61}" type="presParOf" srcId="{E1A82AAB-BF12-4598-A10F-CB8141F6F9B8}" destId="{E0F3032B-422B-4F24-9FEC-D02A71849F26}" srcOrd="0" destOrd="0" presId="urn:microsoft.com/office/officeart/2018/5/layout/IconCircleLabelList"/>
    <dgm:cxn modelId="{3F5921B4-3D00-442D-826E-79CC3539E22E}" type="presParOf" srcId="{E0F3032B-422B-4F24-9FEC-D02A71849F26}" destId="{F4B22061-B458-4978-B161-C67A13BD11B3}" srcOrd="0" destOrd="0" presId="urn:microsoft.com/office/officeart/2018/5/layout/IconCircleLabelList"/>
    <dgm:cxn modelId="{596EC159-4B18-40A2-8AC5-2A9179B72362}" type="presParOf" srcId="{E0F3032B-422B-4F24-9FEC-D02A71849F26}" destId="{ECF8E12F-ED43-4324-8F2E-7AAF78C99065}" srcOrd="1" destOrd="0" presId="urn:microsoft.com/office/officeart/2018/5/layout/IconCircleLabelList"/>
    <dgm:cxn modelId="{9AF550DD-9E6F-4128-9F94-90F05563D7F5}" type="presParOf" srcId="{E0F3032B-422B-4F24-9FEC-D02A71849F26}" destId="{AB75F8F7-7AD4-46E6-8F43-B6C420625D99}" srcOrd="2" destOrd="0" presId="urn:microsoft.com/office/officeart/2018/5/layout/IconCircleLabelList"/>
    <dgm:cxn modelId="{998D380A-060C-4F13-932C-BB787627586E}" type="presParOf" srcId="{E0F3032B-422B-4F24-9FEC-D02A71849F26}" destId="{43F917F1-53C8-4311-B368-BA220684AB8A}" srcOrd="3" destOrd="0" presId="urn:microsoft.com/office/officeart/2018/5/layout/IconCircleLabelList"/>
    <dgm:cxn modelId="{C058675B-A26C-4BD1-A4C3-E3222B76B07C}" type="presParOf" srcId="{E1A82AAB-BF12-4598-A10F-CB8141F6F9B8}" destId="{326B9AE7-0533-4AB3-B761-BC263E2F31EB}" srcOrd="1" destOrd="0" presId="urn:microsoft.com/office/officeart/2018/5/layout/IconCircleLabelList"/>
    <dgm:cxn modelId="{19692DDC-986D-4BD1-9326-4D99327BE06A}" type="presParOf" srcId="{E1A82AAB-BF12-4598-A10F-CB8141F6F9B8}" destId="{68E2722A-B1DF-45AB-9387-B294B823A21A}" srcOrd="2" destOrd="0" presId="urn:microsoft.com/office/officeart/2018/5/layout/IconCircleLabelList"/>
    <dgm:cxn modelId="{25B1ECA1-44F8-4FF0-8912-5DB421DA5223}" type="presParOf" srcId="{68E2722A-B1DF-45AB-9387-B294B823A21A}" destId="{CE57658F-D72A-4A50-B676-EEDD78C7B66E}" srcOrd="0" destOrd="0" presId="urn:microsoft.com/office/officeart/2018/5/layout/IconCircleLabelList"/>
    <dgm:cxn modelId="{BD2C230F-6ED2-42D9-9571-95990F97B87C}" type="presParOf" srcId="{68E2722A-B1DF-45AB-9387-B294B823A21A}" destId="{CCA5B5B6-4F79-49DF-9B19-3BBED1A4CE07}" srcOrd="1" destOrd="0" presId="urn:microsoft.com/office/officeart/2018/5/layout/IconCircleLabelList"/>
    <dgm:cxn modelId="{B9F875DC-B680-4067-9A41-91B931AD888F}" type="presParOf" srcId="{68E2722A-B1DF-45AB-9387-B294B823A21A}" destId="{D87EB03F-2441-40D9-ABAD-34C4D266E653}" srcOrd="2" destOrd="0" presId="urn:microsoft.com/office/officeart/2018/5/layout/IconCircleLabelList"/>
    <dgm:cxn modelId="{1BB2F249-7977-4E4A-9F15-9BFE177ED4E0}" type="presParOf" srcId="{68E2722A-B1DF-45AB-9387-B294B823A21A}" destId="{BDB8CB57-7C67-4E56-BB6F-13EA33A74B44}" srcOrd="3" destOrd="0" presId="urn:microsoft.com/office/officeart/2018/5/layout/IconCircleLabelList"/>
    <dgm:cxn modelId="{8C0AD3B2-9662-44F4-BEF3-FCC68AA16842}" type="presParOf" srcId="{E1A82AAB-BF12-4598-A10F-CB8141F6F9B8}" destId="{AA970870-FC9E-483C-94FA-6809541F989C}" srcOrd="3" destOrd="0" presId="urn:microsoft.com/office/officeart/2018/5/layout/IconCircleLabelList"/>
    <dgm:cxn modelId="{537F5E16-3CFE-40E6-9C0E-D2C7094B524C}" type="presParOf" srcId="{E1A82AAB-BF12-4598-A10F-CB8141F6F9B8}" destId="{73E4FE40-DAB5-4AF5-877D-9A0293728AD5}" srcOrd="4" destOrd="0" presId="urn:microsoft.com/office/officeart/2018/5/layout/IconCircleLabelList"/>
    <dgm:cxn modelId="{55085D21-E846-4BF9-A0A4-EE85BA860792}" type="presParOf" srcId="{73E4FE40-DAB5-4AF5-877D-9A0293728AD5}" destId="{F3638A18-EB16-411F-978B-18BEE46C529D}" srcOrd="0" destOrd="0" presId="urn:microsoft.com/office/officeart/2018/5/layout/IconCircleLabelList"/>
    <dgm:cxn modelId="{C64B2552-14E9-4213-BE2B-407D7338C9A3}" type="presParOf" srcId="{73E4FE40-DAB5-4AF5-877D-9A0293728AD5}" destId="{9B487CBA-F732-400D-AE5D-BC289A4FE62B}" srcOrd="1" destOrd="0" presId="urn:microsoft.com/office/officeart/2018/5/layout/IconCircleLabelList"/>
    <dgm:cxn modelId="{BE7CFE8F-C2A9-4F22-AF19-2AD558B0A9EB}" type="presParOf" srcId="{73E4FE40-DAB5-4AF5-877D-9A0293728AD5}" destId="{DFEF4AF2-D1C9-4588-BD98-758E36BEE5B0}" srcOrd="2" destOrd="0" presId="urn:microsoft.com/office/officeart/2018/5/layout/IconCircleLabelList"/>
    <dgm:cxn modelId="{DC4C5C04-2AAF-4FC7-9B16-4441A7888694}" type="presParOf" srcId="{73E4FE40-DAB5-4AF5-877D-9A0293728AD5}" destId="{4C5A0AAD-F107-49B7-94E2-214099441C6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2061-B458-4978-B161-C67A13BD11B3}">
      <dsp:nvSpPr>
        <dsp:cNvPr id="0" name=""/>
        <dsp:cNvSpPr/>
      </dsp:nvSpPr>
      <dsp:spPr>
        <a:xfrm>
          <a:off x="417929" y="710834"/>
          <a:ext cx="1303875" cy="1303875"/>
        </a:xfrm>
        <a:prstGeom prst="ellipse">
          <a:avLst/>
        </a:prstGeom>
        <a:solidFill>
          <a:srgbClr val="440154"/>
        </a:solidFill>
        <a:ln>
          <a:noFill/>
        </a:ln>
        <a:effectLst/>
      </dsp:spPr>
      <dsp:style>
        <a:lnRef idx="0">
          <a:scrgbClr r="0" g="0" b="0"/>
        </a:lnRef>
        <a:fillRef idx="1">
          <a:scrgbClr r="0" g="0" b="0"/>
        </a:fillRef>
        <a:effectRef idx="0">
          <a:scrgbClr r="0" g="0" b="0"/>
        </a:effectRef>
        <a:fontRef idx="minor"/>
      </dsp:style>
    </dsp:sp>
    <dsp:sp modelId="{ECF8E12F-ED43-4324-8F2E-7AAF78C99065}">
      <dsp:nvSpPr>
        <dsp:cNvPr id="0" name=""/>
        <dsp:cNvSpPr/>
      </dsp:nvSpPr>
      <dsp:spPr>
        <a:xfrm>
          <a:off x="677894" y="966707"/>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F917F1-53C8-4311-B368-BA220684AB8A}">
      <dsp:nvSpPr>
        <dsp:cNvPr id="0" name=""/>
        <dsp:cNvSpPr/>
      </dsp:nvSpPr>
      <dsp:spPr>
        <a:xfrm>
          <a:off x="1117" y="2420834"/>
          <a:ext cx="2137500" cy="1061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solidFill>
                <a:schemeClr val="bg1"/>
              </a:solidFill>
            </a:rPr>
            <a:t>Increase sample size</a:t>
          </a:r>
          <a:endParaRPr lang="en-US" sz="3200" kern="1200">
            <a:solidFill>
              <a:schemeClr val="bg1"/>
            </a:solidFill>
          </a:endParaRPr>
        </a:p>
      </dsp:txBody>
      <dsp:txXfrm>
        <a:off x="1117" y="2420834"/>
        <a:ext cx="2137500" cy="1061135"/>
      </dsp:txXfrm>
    </dsp:sp>
    <dsp:sp modelId="{CE57658F-D72A-4A50-B676-EEDD78C7B66E}">
      <dsp:nvSpPr>
        <dsp:cNvPr id="0" name=""/>
        <dsp:cNvSpPr/>
      </dsp:nvSpPr>
      <dsp:spPr>
        <a:xfrm>
          <a:off x="2929492" y="710834"/>
          <a:ext cx="1303875" cy="1303875"/>
        </a:xfrm>
        <a:prstGeom prst="ellipse">
          <a:avLst/>
        </a:prstGeom>
        <a:solidFill>
          <a:srgbClr val="3B528B"/>
        </a:solidFill>
        <a:ln>
          <a:noFill/>
        </a:ln>
        <a:effectLst/>
      </dsp:spPr>
      <dsp:style>
        <a:lnRef idx="0">
          <a:scrgbClr r="0" g="0" b="0"/>
        </a:lnRef>
        <a:fillRef idx="1">
          <a:scrgbClr r="0" g="0" b="0"/>
        </a:fillRef>
        <a:effectRef idx="0">
          <a:scrgbClr r="0" g="0" b="0"/>
        </a:effectRef>
        <a:fontRef idx="minor"/>
      </dsp:style>
    </dsp:sp>
    <dsp:sp modelId="{CCA5B5B6-4F79-49DF-9B19-3BBED1A4CE07}">
      <dsp:nvSpPr>
        <dsp:cNvPr id="0" name=""/>
        <dsp:cNvSpPr/>
      </dsp:nvSpPr>
      <dsp:spPr>
        <a:xfrm>
          <a:off x="3207367" y="988709"/>
          <a:ext cx="748125" cy="7481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B8CB57-7C67-4E56-BB6F-13EA33A74B44}">
      <dsp:nvSpPr>
        <dsp:cNvPr id="0" name=""/>
        <dsp:cNvSpPr/>
      </dsp:nvSpPr>
      <dsp:spPr>
        <a:xfrm>
          <a:off x="2512680" y="2420834"/>
          <a:ext cx="2137500" cy="1061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solidFill>
                <a:schemeClr val="bg1"/>
              </a:solidFill>
            </a:rPr>
            <a:t>Determine best sampling strategy</a:t>
          </a:r>
          <a:endParaRPr lang="en-US" sz="3200" kern="1200">
            <a:solidFill>
              <a:schemeClr val="bg1"/>
            </a:solidFill>
          </a:endParaRPr>
        </a:p>
      </dsp:txBody>
      <dsp:txXfrm>
        <a:off x="2512680" y="2420834"/>
        <a:ext cx="2137500" cy="1061135"/>
      </dsp:txXfrm>
    </dsp:sp>
    <dsp:sp modelId="{F3638A18-EB16-411F-978B-18BEE46C529D}">
      <dsp:nvSpPr>
        <dsp:cNvPr id="0" name=""/>
        <dsp:cNvSpPr/>
      </dsp:nvSpPr>
      <dsp:spPr>
        <a:xfrm>
          <a:off x="5957560" y="710834"/>
          <a:ext cx="1303875" cy="1303875"/>
        </a:xfrm>
        <a:prstGeom prst="ellipse">
          <a:avLst/>
        </a:prstGeom>
        <a:solidFill>
          <a:srgbClr val="31688E"/>
        </a:solidFill>
        <a:ln>
          <a:noFill/>
        </a:ln>
        <a:effectLst/>
      </dsp:spPr>
      <dsp:style>
        <a:lnRef idx="0">
          <a:scrgbClr r="0" g="0" b="0"/>
        </a:lnRef>
        <a:fillRef idx="1">
          <a:scrgbClr r="0" g="0" b="0"/>
        </a:fillRef>
        <a:effectRef idx="0">
          <a:scrgbClr r="0" g="0" b="0"/>
        </a:effectRef>
        <a:fontRef idx="minor"/>
      </dsp:style>
    </dsp:sp>
    <dsp:sp modelId="{9B487CBA-F732-400D-AE5D-BC289A4FE62B}">
      <dsp:nvSpPr>
        <dsp:cNvPr id="0" name=""/>
        <dsp:cNvSpPr/>
      </dsp:nvSpPr>
      <dsp:spPr>
        <a:xfrm>
          <a:off x="6235435" y="988709"/>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5A0AAD-F107-49B7-94E2-214099441C60}">
      <dsp:nvSpPr>
        <dsp:cNvPr id="0" name=""/>
        <dsp:cNvSpPr/>
      </dsp:nvSpPr>
      <dsp:spPr>
        <a:xfrm>
          <a:off x="5024242" y="2420834"/>
          <a:ext cx="3170511" cy="1061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solidFill>
                <a:schemeClr val="bg1"/>
              </a:solidFill>
            </a:rPr>
            <a:t>Improve models and reduce production latency</a:t>
          </a:r>
          <a:endParaRPr lang="en-US" sz="3200" kern="1200">
            <a:solidFill>
              <a:schemeClr val="bg1"/>
            </a:solidFill>
          </a:endParaRPr>
        </a:p>
      </dsp:txBody>
      <dsp:txXfrm>
        <a:off x="5024242" y="2420834"/>
        <a:ext cx="3170511" cy="106113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C08D949-7442-3F4F-837D-9759BB965DA2}"/>
              </a:ext>
            </a:extLst>
          </p:cNvPr>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a:extLst>
              <a:ext uri="{FF2B5EF4-FFF2-40B4-BE49-F238E27FC236}">
                <a16:creationId xmlns:a16="http://schemas.microsoft.com/office/drawing/2014/main" id="{75A1E330-C108-3E42-BA64-C67C60C54353}"/>
              </a:ext>
            </a:extLst>
          </p:cNvPr>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38EE67E-1612-0840-B2F6-A068B08750F9}"/>
              </a:ext>
            </a:extLst>
          </p:cNvPr>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a:t>Click to edit Master title style</a:t>
            </a:r>
          </a:p>
        </p:txBody>
      </p:sp>
      <p:sp>
        <p:nvSpPr>
          <p:cNvPr id="104451" name="Rectangle 3">
            <a:extLst>
              <a:ext uri="{FF2B5EF4-FFF2-40B4-BE49-F238E27FC236}">
                <a16:creationId xmlns:a16="http://schemas.microsoft.com/office/drawing/2014/main" id="{8A189E68-5936-984B-BC3E-CDE86F0C6C65}"/>
              </a:ext>
            </a:extLst>
          </p:cNvPr>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altLang="en-US" noProof="0"/>
              <a:t>Click to edit Master subtitle style</a:t>
            </a:r>
          </a:p>
        </p:txBody>
      </p:sp>
      <p:sp>
        <p:nvSpPr>
          <p:cNvPr id="104455" name="Rectangle 7">
            <a:extLst>
              <a:ext uri="{FF2B5EF4-FFF2-40B4-BE49-F238E27FC236}">
                <a16:creationId xmlns:a16="http://schemas.microsoft.com/office/drawing/2014/main" id="{B7D3AD5B-BD7C-6444-B495-43C330EA44D4}"/>
              </a:ext>
            </a:extLst>
          </p:cNvPr>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a:solidFill>
                  <a:schemeClr val="bg1"/>
                </a:solidFill>
                <a:latin typeface="Arial" panose="020B0604020202020204" pitchFamily="34" charset="0"/>
              </a:rPr>
              <a:t>U.S. Department of the Interior</a:t>
            </a:r>
          </a:p>
          <a:p>
            <a:r>
              <a:rPr lang="en-US" altLang="en-US" sz="1000" b="1">
                <a:solidFill>
                  <a:schemeClr val="bg1"/>
                </a:solidFill>
                <a:latin typeface="Arial" panose="020B0604020202020204" pitchFamily="34" charset="0"/>
              </a:rPr>
              <a:t>U.S. Geological Survey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0450-C428-AB47-89F8-81A3673D7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E413CD-A46D-6947-B826-5838F2EA4D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8DC73-6FAB-1943-AC7F-4EA9F25509AF}"/>
              </a:ext>
            </a:extLst>
          </p:cNvPr>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0AD42A-AFA0-EB47-92D4-F39A8713CDBC}"/>
              </a:ext>
            </a:extLst>
          </p:cNvPr>
          <p:cNvSpPr>
            <a:spLocks noGrp="1"/>
          </p:cNvSpPr>
          <p:nvPr>
            <p:ph type="body" orient="vert" idx="1"/>
          </p:nvPr>
        </p:nvSpPr>
        <p:spPr>
          <a:xfrm>
            <a:off x="381000" y="152400"/>
            <a:ext cx="607695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19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6C5C-AB1C-8C44-AFBA-217F68571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D80E0-08AD-5B40-9EED-81ABFC563B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19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6025-6BE1-0843-B390-76E0BF89213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B83CD-18B7-EB4F-9EE0-9E9181CEAA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77516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F888-8885-374C-86D8-CE73BC1D8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FA5CA-C9D3-474D-B7A4-A97F6AA67ED9}"/>
              </a:ext>
            </a:extLst>
          </p:cNvPr>
          <p:cNvSpPr>
            <a:spLocks noGrp="1"/>
          </p:cNvSpPr>
          <p:nvPr>
            <p:ph sz="half" idx="1"/>
          </p:nvPr>
        </p:nvSpPr>
        <p:spPr>
          <a:xfrm>
            <a:off x="3810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D187E-3389-0F47-A299-DCAE4A229526}"/>
              </a:ext>
            </a:extLst>
          </p:cNvPr>
          <p:cNvSpPr>
            <a:spLocks noGrp="1"/>
          </p:cNvSpPr>
          <p:nvPr>
            <p:ph sz="half" idx="2"/>
          </p:nvPr>
        </p:nvSpPr>
        <p:spPr>
          <a:xfrm>
            <a:off x="46101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11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DF20-7634-6444-AD1B-71D959BC2C0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6D95B-9837-BE47-8B10-EDA9A0F0F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12020E-FA5D-D944-AA51-3AB873ADBE4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DB0F5B-3378-AF43-AB69-0382FED9AC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4FEB2F-66EA-C044-A5D6-6FB02BC4EE4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93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FE7-3E89-7A48-84A5-E58FFDF454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486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8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7D36-AF8A-B043-914A-F7EF76CC5C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E0F75-2A54-EA45-A150-3984EB123F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AFD50-6D2A-9A4E-8646-99143472785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0655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1A90-0E90-F04A-9D3C-940039CCA7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2EBC29-6590-654B-A22B-B3ABED52E80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D0593-1451-F249-9E25-5FC22CDF99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668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31ACCA-F4FA-434F-A9F6-BA9CE4479A80}"/>
              </a:ext>
            </a:extLst>
          </p:cNvPr>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a:extLst>
              <a:ext uri="{FF2B5EF4-FFF2-40B4-BE49-F238E27FC236}">
                <a16:creationId xmlns:a16="http://schemas.microsoft.com/office/drawing/2014/main" id="{E96D6602-7102-204C-8DC9-551E355AB87A}"/>
              </a:ext>
            </a:extLst>
          </p:cNvPr>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7">
            <a:extLst>
              <a:ext uri="{FF2B5EF4-FFF2-40B4-BE49-F238E27FC236}">
                <a16:creationId xmlns:a16="http://schemas.microsoft.com/office/drawing/2014/main" id="{2D6F4583-F158-4B4D-9105-195F24F07D76}"/>
              </a:ext>
            </a:extLst>
          </p:cNvPr>
          <p:cNvSpPr>
            <a:spLocks noChangeArrowheads="1"/>
          </p:cNvSpPr>
          <p:nvPr userDrawn="1"/>
        </p:nvSpPr>
        <p:spPr bwMode="auto">
          <a:xfrm>
            <a:off x="392097" y="6080944"/>
            <a:ext cx="15757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a:solidFill>
                  <a:schemeClr val="bg1"/>
                </a:solidFill>
                <a:latin typeface="Arial" panose="020B0604020202020204" pitchFamily="34" charset="0"/>
              </a:rPr>
              <a:t>U.S. Geological Survey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panose="020B0604020202020204" pitchFamily="34" charset="0"/>
        </a:defRPr>
      </a:lvl2pPr>
      <a:lvl3pPr algn="l" rtl="0" eaLnBrk="0" fontAlgn="base" hangingPunct="0">
        <a:spcBef>
          <a:spcPct val="0"/>
        </a:spcBef>
        <a:spcAft>
          <a:spcPct val="0"/>
        </a:spcAft>
        <a:defRPr sz="3600" b="1">
          <a:solidFill>
            <a:srgbClr val="FFFF99"/>
          </a:solidFill>
          <a:latin typeface="Arial" panose="020B0604020202020204" pitchFamily="34" charset="0"/>
        </a:defRPr>
      </a:lvl3pPr>
      <a:lvl4pPr algn="l" rtl="0" eaLnBrk="0" fontAlgn="base" hangingPunct="0">
        <a:spcBef>
          <a:spcPct val="0"/>
        </a:spcBef>
        <a:spcAft>
          <a:spcPct val="0"/>
        </a:spcAft>
        <a:defRPr sz="3600" b="1">
          <a:solidFill>
            <a:srgbClr val="FFFF99"/>
          </a:solidFill>
          <a:latin typeface="Arial" panose="020B0604020202020204" pitchFamily="34" charset="0"/>
        </a:defRPr>
      </a:lvl4pPr>
      <a:lvl5pPr algn="l" rtl="0" eaLnBrk="0" fontAlgn="base" hangingPunct="0">
        <a:spcBef>
          <a:spcPct val="0"/>
        </a:spcBef>
        <a:spcAft>
          <a:spcPct val="0"/>
        </a:spcAft>
        <a:defRPr sz="3600" b="1">
          <a:solidFill>
            <a:srgbClr val="FFFF99"/>
          </a:solidFill>
          <a:latin typeface="Arial" panose="020B0604020202020204" pitchFamily="34" charset="0"/>
        </a:defRPr>
      </a:lvl5pPr>
      <a:lvl6pPr marL="457200" algn="l" rtl="0" eaLnBrk="0" fontAlgn="base" hangingPunct="0">
        <a:spcBef>
          <a:spcPct val="0"/>
        </a:spcBef>
        <a:spcAft>
          <a:spcPct val="0"/>
        </a:spcAft>
        <a:defRPr sz="3600" b="1">
          <a:solidFill>
            <a:srgbClr val="FFFF99"/>
          </a:solidFill>
          <a:latin typeface="Arial" panose="020B0604020202020204" pitchFamily="34" charset="0"/>
        </a:defRPr>
      </a:lvl6pPr>
      <a:lvl7pPr marL="914400" algn="l" rtl="0" eaLnBrk="0" fontAlgn="base" hangingPunct="0">
        <a:spcBef>
          <a:spcPct val="0"/>
        </a:spcBef>
        <a:spcAft>
          <a:spcPct val="0"/>
        </a:spcAft>
        <a:defRPr sz="3600" b="1">
          <a:solidFill>
            <a:srgbClr val="FFFF99"/>
          </a:solidFill>
          <a:latin typeface="Arial" panose="020B0604020202020204" pitchFamily="34" charset="0"/>
        </a:defRPr>
      </a:lvl7pPr>
      <a:lvl8pPr marL="1371600" algn="l" rtl="0" eaLnBrk="0" fontAlgn="base" hangingPunct="0">
        <a:spcBef>
          <a:spcPct val="0"/>
        </a:spcBef>
        <a:spcAft>
          <a:spcPct val="0"/>
        </a:spcAft>
        <a:defRPr sz="3600" b="1">
          <a:solidFill>
            <a:srgbClr val="FFFF99"/>
          </a:solidFill>
          <a:latin typeface="Arial" panose="020B0604020202020204" pitchFamily="34" charset="0"/>
        </a:defRPr>
      </a:lvl8pPr>
      <a:lvl9pPr marL="1828800" algn="l" rtl="0" eaLnBrk="0" fontAlgn="base" hangingPunct="0">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a:extLst>
              <a:ext uri="{FF2B5EF4-FFF2-40B4-BE49-F238E27FC236}">
                <a16:creationId xmlns:a16="http://schemas.microsoft.com/office/drawing/2014/main" id="{7C544C2D-E5BA-644F-B26C-1E6696C05A62}"/>
              </a:ext>
            </a:extLst>
          </p:cNvPr>
          <p:cNvSpPr>
            <a:spLocks noGrp="1" noChangeArrowheads="1"/>
          </p:cNvSpPr>
          <p:nvPr>
            <p:ph type="ctrTitle"/>
          </p:nvPr>
        </p:nvSpPr>
        <p:spPr>
          <a:xfrm>
            <a:off x="381000" y="0"/>
            <a:ext cx="8305800" cy="3505200"/>
          </a:xfrm>
        </p:spPr>
        <p:txBody>
          <a:bodyPr/>
          <a:lstStyle/>
          <a:p>
            <a:r>
              <a:rPr lang="en-US" altLang="en-US" sz="3600" dirty="0"/>
              <a:t>Painting the landscape by number: The use of image segmentation or buffering to improve geospatial vegetation classification</a:t>
            </a:r>
            <a:br>
              <a:rPr lang="en-US" altLang="en-US" sz="3600" dirty="0"/>
            </a:br>
            <a:r>
              <a:rPr lang="en-US" altLang="en-US" sz="2400" dirty="0"/>
              <a:t>10/25/2022</a:t>
            </a:r>
          </a:p>
        </p:txBody>
      </p:sp>
      <p:sp>
        <p:nvSpPr>
          <p:cNvPr id="2" name="Rectangle 1">
            <a:extLst>
              <a:ext uri="{FF2B5EF4-FFF2-40B4-BE49-F238E27FC236}">
                <a16:creationId xmlns:a16="http://schemas.microsoft.com/office/drawing/2014/main" id="{95D225A3-76D7-412B-B20E-B9C51298FBEB}"/>
              </a:ext>
            </a:extLst>
          </p:cNvPr>
          <p:cNvSpPr/>
          <p:nvPr/>
        </p:nvSpPr>
        <p:spPr>
          <a:xfrm>
            <a:off x="381000" y="2940546"/>
            <a:ext cx="8305800" cy="2923877"/>
          </a:xfrm>
          <a:prstGeom prst="rect">
            <a:avLst/>
          </a:prstGeom>
        </p:spPr>
        <p:txBody>
          <a:bodyPr wrap="square">
            <a:spAutoFit/>
          </a:bodyPr>
          <a:lstStyle/>
          <a:p>
            <a:r>
              <a:rPr lang="en-US" sz="2000" b="1">
                <a:solidFill>
                  <a:schemeClr val="bg1"/>
                </a:solidFill>
                <a:latin typeface="+mn-lt"/>
                <a:cs typeface="Arial" panose="020B0604020202020204" pitchFamily="34" charset="0"/>
              </a:rPr>
              <a:t>Joshua J. </a:t>
            </a:r>
            <a:r>
              <a:rPr lang="en-US" sz="2000" b="1" dirty="0">
                <a:solidFill>
                  <a:schemeClr val="bg1"/>
                </a:solidFill>
                <a:latin typeface="+mn-lt"/>
                <a:cs typeface="Arial" panose="020B0604020202020204" pitchFamily="34" charset="0"/>
              </a:rPr>
              <a:t>Picotte*</a:t>
            </a:r>
            <a:r>
              <a:rPr lang="en-US" sz="2000" b="1" baseline="30000" dirty="0">
                <a:solidFill>
                  <a:schemeClr val="bg1"/>
                </a:solidFill>
                <a:latin typeface="+mn-lt"/>
                <a:cs typeface="Arial" panose="020B0604020202020204" pitchFamily="34" charset="0"/>
              </a:rPr>
              <a:t>,1</a:t>
            </a:r>
            <a:r>
              <a:rPr lang="en-US" sz="2000" b="1" dirty="0">
                <a:solidFill>
                  <a:schemeClr val="bg1"/>
                </a:solidFill>
                <a:latin typeface="+mn-lt"/>
                <a:cs typeface="Arial" panose="020B0604020202020204" pitchFamily="34" charset="0"/>
              </a:rPr>
              <a:t>, </a:t>
            </a:r>
            <a:r>
              <a:rPr lang="en-US" sz="2000" b="1" dirty="0" err="1">
                <a:solidFill>
                  <a:schemeClr val="bg1"/>
                </a:solidFill>
                <a:latin typeface="+mn-lt"/>
                <a:cs typeface="Arial" panose="020B0604020202020204" pitchFamily="34" charset="0"/>
              </a:rPr>
              <a:t>Daryn</a:t>
            </a:r>
            <a:r>
              <a:rPr lang="en-US" sz="2000" b="1" dirty="0">
                <a:solidFill>
                  <a:schemeClr val="bg1"/>
                </a:solidFill>
                <a:latin typeface="+mn-lt"/>
                <a:cs typeface="Arial" panose="020B0604020202020204" pitchFamily="34" charset="0"/>
              </a:rPr>
              <a:t> Dockter</a:t>
            </a:r>
            <a:r>
              <a:rPr lang="en-US" sz="2000" b="1" baseline="30000" dirty="0">
                <a:solidFill>
                  <a:schemeClr val="bg1"/>
                </a:solidFill>
                <a:latin typeface="+mn-lt"/>
                <a:cs typeface="Arial" panose="020B0604020202020204" pitchFamily="34" charset="0"/>
              </a:rPr>
              <a:t>2</a:t>
            </a:r>
            <a:r>
              <a:rPr lang="en-US" sz="2000" b="1" dirty="0">
                <a:solidFill>
                  <a:schemeClr val="bg1"/>
                </a:solidFill>
                <a:latin typeface="+mn-lt"/>
                <a:cs typeface="Arial" panose="020B0604020202020204" pitchFamily="34" charset="0"/>
              </a:rPr>
              <a:t>, and Timothy D. Hatten</a:t>
            </a:r>
            <a:r>
              <a:rPr lang="en-US" sz="2000" b="1" baseline="30000" dirty="0">
                <a:solidFill>
                  <a:schemeClr val="bg1"/>
                </a:solidFill>
                <a:latin typeface="+mn-lt"/>
                <a:cs typeface="Arial" panose="020B0604020202020204" pitchFamily="34" charset="0"/>
              </a:rPr>
              <a:t>3</a:t>
            </a:r>
          </a:p>
          <a:p>
            <a:r>
              <a:rPr lang="en-US" sz="2000" b="1" dirty="0">
                <a:solidFill>
                  <a:schemeClr val="bg1"/>
                </a:solidFill>
                <a:latin typeface="+mn-lt"/>
                <a:cs typeface="Arial" panose="020B0604020202020204" pitchFamily="34" charset="0"/>
              </a:rPr>
              <a:t>*jpicotte@contractor.usgs.gov</a:t>
            </a:r>
          </a:p>
          <a:p>
            <a:endParaRPr lang="en-US" sz="1600" b="1" dirty="0">
              <a:solidFill>
                <a:schemeClr val="bg1"/>
              </a:solidFill>
              <a:latin typeface="+mn-lt"/>
              <a:cs typeface="Arial" panose="020B0604020202020204" pitchFamily="34" charset="0"/>
            </a:endParaRPr>
          </a:p>
          <a:p>
            <a:r>
              <a:rPr lang="en-US" sz="1600" b="1" baseline="30000" dirty="0">
                <a:solidFill>
                  <a:schemeClr val="bg1"/>
                </a:solidFill>
                <a:latin typeface="+mn-lt"/>
                <a:cs typeface="Arial" panose="020B0604020202020204" pitchFamily="34" charset="0"/>
              </a:rPr>
              <a:t>1</a:t>
            </a:r>
            <a:r>
              <a:rPr lang="en-US" sz="1600" b="1" dirty="0">
                <a:solidFill>
                  <a:schemeClr val="bg1"/>
                </a:solidFill>
                <a:latin typeface="+mn-lt"/>
                <a:cs typeface="Arial" panose="020B0604020202020204" pitchFamily="34" charset="0"/>
              </a:rPr>
              <a:t>ASRC Federal Data Solutions, contractor to the United States Geological Survey (USGS) Earth Resources Observation and Science (EROS) Center, Sioux Falls, SD 57198, USA.  Contract 140G0119C0001</a:t>
            </a:r>
          </a:p>
          <a:p>
            <a:endParaRPr lang="en-US" sz="1600" b="1" dirty="0">
              <a:solidFill>
                <a:schemeClr val="bg1"/>
              </a:solidFill>
              <a:latin typeface="+mn-lt"/>
              <a:cs typeface="Arial" panose="020B0604020202020204" pitchFamily="34" charset="0"/>
            </a:endParaRPr>
          </a:p>
          <a:p>
            <a:r>
              <a:rPr lang="en-US" sz="1600" b="1" baseline="30000" dirty="0">
                <a:solidFill>
                  <a:schemeClr val="bg1"/>
                </a:solidFill>
                <a:latin typeface="+mn-lt"/>
                <a:cs typeface="Arial" panose="020B0604020202020204" pitchFamily="34" charset="0"/>
              </a:rPr>
              <a:t>2</a:t>
            </a:r>
            <a:r>
              <a:rPr lang="en-US" sz="1600" b="1" dirty="0">
                <a:solidFill>
                  <a:schemeClr val="bg1"/>
                </a:solidFill>
                <a:latin typeface="+mn-lt"/>
                <a:cs typeface="Arial" panose="020B0604020202020204" pitchFamily="34" charset="0"/>
              </a:rPr>
              <a:t>KBR contractor to the USGS EROS Center, Sioux Falls, SD 57198, USA.  Contract 140G0121D0001</a:t>
            </a:r>
          </a:p>
          <a:p>
            <a:endParaRPr lang="en-US" sz="1600" b="1" dirty="0">
              <a:solidFill>
                <a:schemeClr val="bg1"/>
              </a:solidFill>
              <a:latin typeface="+mn-lt"/>
              <a:cs typeface="Arial" panose="020B0604020202020204" pitchFamily="34" charset="0"/>
            </a:endParaRPr>
          </a:p>
          <a:p>
            <a:r>
              <a:rPr lang="en-US" sz="1600" b="1" baseline="30000" dirty="0">
                <a:solidFill>
                  <a:schemeClr val="bg1"/>
                </a:solidFill>
                <a:latin typeface="+mn-lt"/>
                <a:cs typeface="Arial" panose="020B0604020202020204" pitchFamily="34" charset="0"/>
              </a:rPr>
              <a:t>3</a:t>
            </a:r>
            <a:r>
              <a:rPr lang="en-US" sz="1600" b="1" dirty="0">
                <a:solidFill>
                  <a:schemeClr val="bg1"/>
                </a:solidFill>
                <a:latin typeface="+mn-lt"/>
                <a:cs typeface="Arial" panose="020B0604020202020204" pitchFamily="34" charset="0"/>
              </a:rPr>
              <a:t>USGS EROS Center, Sioux Falls, SD 57198, USA.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CAF0-0CB1-4007-84F8-0F04A3532DE8}"/>
              </a:ext>
            </a:extLst>
          </p:cNvPr>
          <p:cNvSpPr>
            <a:spLocks noGrp="1"/>
          </p:cNvSpPr>
          <p:nvPr>
            <p:ph type="title"/>
          </p:nvPr>
        </p:nvSpPr>
        <p:spPr/>
        <p:txBody>
          <a:bodyPr/>
          <a:lstStyle/>
          <a:p>
            <a:r>
              <a:rPr lang="en-US" dirty="0"/>
              <a:t>Background-Extraction EVC/EVH</a:t>
            </a:r>
          </a:p>
        </p:txBody>
      </p:sp>
      <p:sp>
        <p:nvSpPr>
          <p:cNvPr id="6" name="TextBox 5">
            <a:extLst>
              <a:ext uri="{FF2B5EF4-FFF2-40B4-BE49-F238E27FC236}">
                <a16:creationId xmlns:a16="http://schemas.microsoft.com/office/drawing/2014/main" id="{DB92342E-437C-414C-B64C-2077CFB9863C}"/>
              </a:ext>
            </a:extLst>
          </p:cNvPr>
          <p:cNvSpPr txBox="1"/>
          <p:nvPr/>
        </p:nvSpPr>
        <p:spPr>
          <a:xfrm>
            <a:off x="95250" y="1809750"/>
            <a:ext cx="2819400" cy="584775"/>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Original</a:t>
            </a:r>
          </a:p>
        </p:txBody>
      </p:sp>
      <p:pic>
        <p:nvPicPr>
          <p:cNvPr id="15" name="Picture 14" descr="A satellite picture showing Tree, Shrub, and Herb over NED.">
            <a:extLst>
              <a:ext uri="{FF2B5EF4-FFF2-40B4-BE49-F238E27FC236}">
                <a16:creationId xmlns:a16="http://schemas.microsoft.com/office/drawing/2014/main" id="{CE8E6D41-A4D6-41C6-82F8-4ABECAC76BEE}"/>
              </a:ext>
            </a:extLst>
          </p:cNvPr>
          <p:cNvPicPr>
            <a:picLocks noChangeAspect="1"/>
          </p:cNvPicPr>
          <p:nvPr/>
        </p:nvPicPr>
        <p:blipFill>
          <a:blip r:embed="rId2"/>
          <a:stretch>
            <a:fillRect/>
          </a:stretch>
        </p:blipFill>
        <p:spPr>
          <a:xfrm>
            <a:off x="167640" y="2362200"/>
            <a:ext cx="4276467" cy="3024134"/>
          </a:xfrm>
          <a:prstGeom prst="rect">
            <a:avLst/>
          </a:prstGeom>
        </p:spPr>
      </p:pic>
      <p:sp>
        <p:nvSpPr>
          <p:cNvPr id="4" name="TextBox 3">
            <a:extLst>
              <a:ext uri="{FF2B5EF4-FFF2-40B4-BE49-F238E27FC236}">
                <a16:creationId xmlns:a16="http://schemas.microsoft.com/office/drawing/2014/main" id="{0C1CA333-EF5B-4CCD-8D38-D380A6994463}"/>
              </a:ext>
            </a:extLst>
          </p:cNvPr>
          <p:cNvSpPr txBox="1"/>
          <p:nvPr/>
        </p:nvSpPr>
        <p:spPr>
          <a:xfrm>
            <a:off x="213360" y="2377440"/>
            <a:ext cx="1327608" cy="584775"/>
          </a:xfrm>
          <a:prstGeom prst="rect">
            <a:avLst/>
          </a:prstGeom>
          <a:noFill/>
        </p:spPr>
        <p:txBody>
          <a:bodyPr wrap="none" rtlCol="0">
            <a:spAutoFit/>
          </a:bodyPr>
          <a:lstStyle/>
          <a:p>
            <a:r>
              <a:rPr lang="en-US" sz="3200">
                <a:solidFill>
                  <a:schemeClr val="bg1">
                    <a:lumMod val="95000"/>
                  </a:schemeClr>
                </a:solidFill>
                <a:latin typeface="Times New Roman" panose="02020603050405020304" pitchFamily="18" charset="0"/>
                <a:cs typeface="Times New Roman" panose="02020603050405020304" pitchFamily="18" charset="0"/>
              </a:rPr>
              <a:t>N = 44</a:t>
            </a:r>
          </a:p>
        </p:txBody>
      </p:sp>
      <p:grpSp>
        <p:nvGrpSpPr>
          <p:cNvPr id="8" name="Group 7" descr="Legend for Tree, Shrub, Herb.">
            <a:extLst>
              <a:ext uri="{FF2B5EF4-FFF2-40B4-BE49-F238E27FC236}">
                <a16:creationId xmlns:a16="http://schemas.microsoft.com/office/drawing/2014/main" id="{18EA51DA-8A1B-459A-B1CF-9558B19AF414}"/>
              </a:ext>
            </a:extLst>
          </p:cNvPr>
          <p:cNvGrpSpPr/>
          <p:nvPr/>
        </p:nvGrpSpPr>
        <p:grpSpPr>
          <a:xfrm>
            <a:off x="265651" y="4610100"/>
            <a:ext cx="869427" cy="738657"/>
            <a:chOff x="4713520" y="2664212"/>
            <a:chExt cx="869427" cy="738657"/>
          </a:xfrm>
        </p:grpSpPr>
        <p:sp>
          <p:nvSpPr>
            <p:cNvPr id="9" name="Rectangle 8">
              <a:extLst>
                <a:ext uri="{FF2B5EF4-FFF2-40B4-BE49-F238E27FC236}">
                  <a16:creationId xmlns:a16="http://schemas.microsoft.com/office/drawing/2014/main" id="{FC90379E-B80E-4F86-BEAF-0C99E70AD516}"/>
                </a:ext>
              </a:extLst>
            </p:cNvPr>
            <p:cNvSpPr/>
            <p:nvPr/>
          </p:nvSpPr>
          <p:spPr>
            <a:xfrm>
              <a:off x="4713520" y="2751846"/>
              <a:ext cx="244929" cy="163286"/>
            </a:xfrm>
            <a:prstGeom prst="rect">
              <a:avLst/>
            </a:prstGeom>
            <a:solidFill>
              <a:srgbClr val="2EE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5687B8-F232-402D-8851-8A3AD1E4A71E}"/>
                </a:ext>
              </a:extLst>
            </p:cNvPr>
            <p:cNvSpPr txBox="1"/>
            <p:nvPr/>
          </p:nvSpPr>
          <p:spPr>
            <a:xfrm>
              <a:off x="4907762" y="2664212"/>
              <a:ext cx="554126" cy="338554"/>
            </a:xfrm>
            <a:prstGeom prst="rect">
              <a:avLst/>
            </a:prstGeom>
            <a:noFill/>
          </p:spPr>
          <p:txBody>
            <a:bodyPr wrap="none" rtlCol="0">
              <a:spAutoFit/>
            </a:bodyPr>
            <a:lstStyle/>
            <a:p>
              <a:r>
                <a:rPr lang="en-US" sz="1600">
                  <a:solidFill>
                    <a:schemeClr val="bg1">
                      <a:lumMod val="95000"/>
                    </a:schemeClr>
                  </a:solidFill>
                  <a:latin typeface="Times New Roman" panose="02020603050405020304" pitchFamily="18" charset="0"/>
                  <a:cs typeface="Times New Roman" panose="02020603050405020304" pitchFamily="18" charset="0"/>
                </a:rPr>
                <a:t>Tree</a:t>
              </a:r>
            </a:p>
          </p:txBody>
        </p:sp>
        <p:sp>
          <p:nvSpPr>
            <p:cNvPr id="11" name="Rectangle 10">
              <a:extLst>
                <a:ext uri="{FF2B5EF4-FFF2-40B4-BE49-F238E27FC236}">
                  <a16:creationId xmlns:a16="http://schemas.microsoft.com/office/drawing/2014/main" id="{496198BE-4FA9-4830-9888-FFD22249DB79}"/>
                </a:ext>
              </a:extLst>
            </p:cNvPr>
            <p:cNvSpPr/>
            <p:nvPr/>
          </p:nvSpPr>
          <p:spPr>
            <a:xfrm>
              <a:off x="4713520" y="2967287"/>
              <a:ext cx="244929" cy="163286"/>
            </a:xfrm>
            <a:prstGeom prst="rect">
              <a:avLst/>
            </a:prstGeom>
            <a:solidFill>
              <a:srgbClr val="F6D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778228-6A3E-4038-AE29-38545789E60A}"/>
                </a:ext>
              </a:extLst>
            </p:cNvPr>
            <p:cNvSpPr txBox="1"/>
            <p:nvPr/>
          </p:nvSpPr>
          <p:spPr>
            <a:xfrm>
              <a:off x="4907762" y="2864264"/>
              <a:ext cx="675185" cy="338554"/>
            </a:xfrm>
            <a:prstGeom prst="rect">
              <a:avLst/>
            </a:prstGeom>
            <a:noFill/>
          </p:spPr>
          <p:txBody>
            <a:bodyPr wrap="none" rtlCol="0">
              <a:spAutoFit/>
            </a:bodyPr>
            <a:lstStyle/>
            <a:p>
              <a:r>
                <a:rPr lang="en-US" sz="1600">
                  <a:solidFill>
                    <a:schemeClr val="bg1">
                      <a:lumMod val="95000"/>
                    </a:schemeClr>
                  </a:solidFill>
                  <a:latin typeface="Times New Roman" panose="02020603050405020304" pitchFamily="18" charset="0"/>
                  <a:cs typeface="Times New Roman" panose="02020603050405020304" pitchFamily="18" charset="0"/>
                </a:rPr>
                <a:t>Shrub</a:t>
              </a:r>
            </a:p>
          </p:txBody>
        </p:sp>
        <p:sp>
          <p:nvSpPr>
            <p:cNvPr id="13" name="Rectangle 12">
              <a:extLst>
                <a:ext uri="{FF2B5EF4-FFF2-40B4-BE49-F238E27FC236}">
                  <a16:creationId xmlns:a16="http://schemas.microsoft.com/office/drawing/2014/main" id="{8BF3E380-16C8-4DD6-A069-F8EFB2DBCC90}"/>
                </a:ext>
              </a:extLst>
            </p:cNvPr>
            <p:cNvSpPr/>
            <p:nvPr/>
          </p:nvSpPr>
          <p:spPr>
            <a:xfrm>
              <a:off x="4713520" y="3167338"/>
              <a:ext cx="244929" cy="163286"/>
            </a:xfrm>
            <a:prstGeom prst="rect">
              <a:avLst/>
            </a:prstGeom>
            <a:solidFill>
              <a:srgbClr val="E8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CDF5FE4-0976-402B-89F4-A8682ABA336C}"/>
                </a:ext>
              </a:extLst>
            </p:cNvPr>
            <p:cNvSpPr txBox="1"/>
            <p:nvPr/>
          </p:nvSpPr>
          <p:spPr>
            <a:xfrm>
              <a:off x="4907762" y="3064315"/>
              <a:ext cx="595035" cy="338554"/>
            </a:xfrm>
            <a:prstGeom prst="rect">
              <a:avLst/>
            </a:prstGeom>
            <a:noFill/>
          </p:spPr>
          <p:txBody>
            <a:bodyPr wrap="none" rtlCol="0">
              <a:spAutoFit/>
            </a:bodyPr>
            <a:lstStyle/>
            <a:p>
              <a:r>
                <a:rPr lang="en-US" sz="1600">
                  <a:solidFill>
                    <a:schemeClr val="bg1">
                      <a:lumMod val="95000"/>
                    </a:schemeClr>
                  </a:solidFill>
                  <a:latin typeface="Times New Roman" panose="02020603050405020304" pitchFamily="18" charset="0"/>
                  <a:cs typeface="Times New Roman" panose="02020603050405020304" pitchFamily="18" charset="0"/>
                </a:rPr>
                <a:t>Herb</a:t>
              </a:r>
            </a:p>
          </p:txBody>
        </p:sp>
      </p:grpSp>
      <p:sp>
        <p:nvSpPr>
          <p:cNvPr id="7" name="TextBox 6">
            <a:extLst>
              <a:ext uri="{FF2B5EF4-FFF2-40B4-BE49-F238E27FC236}">
                <a16:creationId xmlns:a16="http://schemas.microsoft.com/office/drawing/2014/main" id="{9FA12937-47A4-40C5-B4E9-E2CB0A0DD41E}"/>
              </a:ext>
            </a:extLst>
          </p:cNvPr>
          <p:cNvSpPr txBox="1"/>
          <p:nvPr/>
        </p:nvSpPr>
        <p:spPr>
          <a:xfrm>
            <a:off x="4591050" y="1809750"/>
            <a:ext cx="4014093" cy="584775"/>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Segment Extracted</a:t>
            </a:r>
          </a:p>
        </p:txBody>
      </p:sp>
      <p:pic>
        <p:nvPicPr>
          <p:cNvPr id="3" name="Picture 2" descr="A satellite picture showing tree, shrub, herb over a NED photo with a segment extracted.">
            <a:extLst>
              <a:ext uri="{FF2B5EF4-FFF2-40B4-BE49-F238E27FC236}">
                <a16:creationId xmlns:a16="http://schemas.microsoft.com/office/drawing/2014/main" id="{72E30404-B51D-4EDC-B514-1C920F9B5B4F}"/>
              </a:ext>
            </a:extLst>
          </p:cNvPr>
          <p:cNvPicPr>
            <a:picLocks noChangeAspect="1"/>
          </p:cNvPicPr>
          <p:nvPr/>
        </p:nvPicPr>
        <p:blipFill>
          <a:blip r:embed="rId3"/>
          <a:stretch>
            <a:fillRect/>
          </a:stretch>
        </p:blipFill>
        <p:spPr>
          <a:xfrm>
            <a:off x="4699893" y="2362200"/>
            <a:ext cx="4276467" cy="3024134"/>
          </a:xfrm>
          <a:prstGeom prst="rect">
            <a:avLst/>
          </a:prstGeom>
        </p:spPr>
      </p:pic>
      <p:sp>
        <p:nvSpPr>
          <p:cNvPr id="5" name="TextBox 4">
            <a:extLst>
              <a:ext uri="{FF2B5EF4-FFF2-40B4-BE49-F238E27FC236}">
                <a16:creationId xmlns:a16="http://schemas.microsoft.com/office/drawing/2014/main" id="{5944A585-2B90-48D0-9560-4FC95F6C00CB}"/>
              </a:ext>
            </a:extLst>
          </p:cNvPr>
          <p:cNvSpPr txBox="1"/>
          <p:nvPr/>
        </p:nvSpPr>
        <p:spPr>
          <a:xfrm>
            <a:off x="4737168" y="2377440"/>
            <a:ext cx="1532792" cy="584775"/>
          </a:xfrm>
          <a:prstGeom prst="rect">
            <a:avLst/>
          </a:prstGeom>
          <a:noFill/>
        </p:spPr>
        <p:txBody>
          <a:bodyPr wrap="none" rtlCol="0">
            <a:spAutoFit/>
          </a:bodyPr>
          <a:lstStyle/>
          <a:p>
            <a:r>
              <a:rPr lang="en-US" sz="3200">
                <a:solidFill>
                  <a:schemeClr val="bg1">
                    <a:lumMod val="95000"/>
                  </a:schemeClr>
                </a:solidFill>
                <a:latin typeface="Times New Roman" panose="02020603050405020304" pitchFamily="18" charset="0"/>
                <a:cs typeface="Times New Roman" panose="02020603050405020304" pitchFamily="18" charset="0"/>
              </a:rPr>
              <a:t>N = 237</a:t>
            </a:r>
          </a:p>
        </p:txBody>
      </p:sp>
    </p:spTree>
    <p:extLst>
      <p:ext uri="{BB962C8B-B14F-4D97-AF65-F5344CB8AC3E}">
        <p14:creationId xmlns:p14="http://schemas.microsoft.com/office/powerpoint/2010/main" val="1647054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5369-0A4B-41B8-968D-A9DAD4CDBA4A}"/>
              </a:ext>
            </a:extLst>
          </p:cNvPr>
          <p:cNvSpPr>
            <a:spLocks noGrp="1"/>
          </p:cNvSpPr>
          <p:nvPr>
            <p:ph type="title"/>
          </p:nvPr>
        </p:nvSpPr>
        <p:spPr/>
        <p:txBody>
          <a:bodyPr/>
          <a:lstStyle/>
          <a:p>
            <a:r>
              <a:rPr lang="en-US"/>
              <a:t>Background - Machine Learning and Post-Processing</a:t>
            </a:r>
          </a:p>
        </p:txBody>
      </p:sp>
      <p:sp>
        <p:nvSpPr>
          <p:cNvPr id="3" name="Content Placeholder 1">
            <a:extLst>
              <a:ext uri="{FF2B5EF4-FFF2-40B4-BE49-F238E27FC236}">
                <a16:creationId xmlns:a16="http://schemas.microsoft.com/office/drawing/2014/main" id="{C15061FD-E75D-407A-B3EB-C009E22B5D1B}"/>
              </a:ext>
            </a:extLst>
          </p:cNvPr>
          <p:cNvSpPr txBox="1">
            <a:spLocks/>
          </p:cNvSpPr>
          <p:nvPr/>
        </p:nvSpPr>
        <p:spPr>
          <a:xfrm>
            <a:off x="381000" y="1600200"/>
            <a:ext cx="4076700" cy="4495800"/>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a:t>Machine Learning</a:t>
            </a:r>
          </a:p>
          <a:p>
            <a:r>
              <a:rPr lang="en-US" sz="2000"/>
              <a:t>Random Forest (RF)</a:t>
            </a:r>
          </a:p>
          <a:p>
            <a:r>
              <a:rPr lang="en-US" sz="2000"/>
              <a:t>XGBoost</a:t>
            </a:r>
          </a:p>
          <a:p>
            <a:r>
              <a:rPr lang="en-US" sz="2000"/>
              <a:t>XGBoost Random</a:t>
            </a:r>
          </a:p>
          <a:p>
            <a:r>
              <a:rPr lang="en-US" sz="2000"/>
              <a:t> Forest (XGBRF)</a:t>
            </a:r>
          </a:p>
          <a:p>
            <a:r>
              <a:rPr lang="en-US" sz="2000"/>
              <a:t>Light Gradient Boost Machine (LGBM)</a:t>
            </a:r>
          </a:p>
          <a:p>
            <a:r>
              <a:rPr lang="en-US" sz="2000"/>
              <a:t>Cubist</a:t>
            </a:r>
          </a:p>
          <a:p>
            <a:endParaRPr lang="en-US" sz="2000"/>
          </a:p>
          <a:p>
            <a:pPr marL="0" indent="0">
              <a:buNone/>
            </a:pPr>
            <a:r>
              <a:rPr lang="en-US" sz="2400" u="sng"/>
              <a:t>Post-Processing</a:t>
            </a:r>
          </a:p>
          <a:p>
            <a:r>
              <a:rPr lang="en-US" sz="2000"/>
              <a:t>Segments as a majority filter</a:t>
            </a:r>
          </a:p>
        </p:txBody>
      </p:sp>
      <p:pic>
        <p:nvPicPr>
          <p:cNvPr id="4" name="Picture 2" descr="scikit-learn - Wikipedia">
            <a:extLst>
              <a:ext uri="{FF2B5EF4-FFF2-40B4-BE49-F238E27FC236}">
                <a16:creationId xmlns:a16="http://schemas.microsoft.com/office/drawing/2014/main" id="{14912CA2-7E1D-4847-8444-1BC275666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705100"/>
            <a:ext cx="423949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8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295F-E419-4246-ADDE-3C53CDA5A137}"/>
              </a:ext>
            </a:extLst>
          </p:cNvPr>
          <p:cNvSpPr>
            <a:spLocks noGrp="1"/>
          </p:cNvSpPr>
          <p:nvPr>
            <p:ph type="title"/>
          </p:nvPr>
        </p:nvSpPr>
        <p:spPr/>
        <p:txBody>
          <a:bodyPr/>
          <a:lstStyle/>
          <a:p>
            <a:r>
              <a:rPr lang="en-US" dirty="0"/>
              <a:t>Results - EVC</a:t>
            </a:r>
          </a:p>
        </p:txBody>
      </p:sp>
      <p:sp>
        <p:nvSpPr>
          <p:cNvPr id="3" name="TextBox 2">
            <a:extLst>
              <a:ext uri="{FF2B5EF4-FFF2-40B4-BE49-F238E27FC236}">
                <a16:creationId xmlns:a16="http://schemas.microsoft.com/office/drawing/2014/main" id="{4CE81131-8252-408D-AADF-9DA2991AD246}"/>
              </a:ext>
            </a:extLst>
          </p:cNvPr>
          <p:cNvSpPr txBox="1"/>
          <p:nvPr/>
        </p:nvSpPr>
        <p:spPr>
          <a:xfrm>
            <a:off x="0" y="1371600"/>
            <a:ext cx="2783134" cy="461665"/>
          </a:xfrm>
          <a:prstGeom prst="rect">
            <a:avLst/>
          </a:prstGeom>
          <a:noFill/>
        </p:spPr>
        <p:txBody>
          <a:bodyPr wrap="none" rtlCol="0">
            <a:spAutoFit/>
          </a:bodyPr>
          <a:lstStyle/>
          <a:p>
            <a:r>
              <a:rPr lang="en-US" sz="2400" b="1">
                <a:solidFill>
                  <a:schemeClr val="bg1">
                    <a:lumMod val="95000"/>
                  </a:schemeClr>
                </a:solidFill>
              </a:rPr>
              <a:t>Buffered Modeled</a:t>
            </a:r>
          </a:p>
        </p:txBody>
      </p:sp>
      <p:graphicFrame>
        <p:nvGraphicFramePr>
          <p:cNvPr id="4" name="Chart 3" descr="A bar chart showing segmented filters.">
            <a:extLst>
              <a:ext uri="{FF2B5EF4-FFF2-40B4-BE49-F238E27FC236}">
                <a16:creationId xmlns:a16="http://schemas.microsoft.com/office/drawing/2014/main" id="{5EB2BFCE-D9BB-4E4D-A6D8-74A8A94602B9}"/>
              </a:ext>
            </a:extLst>
          </p:cNvPr>
          <p:cNvGraphicFramePr>
            <a:graphicFrameLocks noChangeAspect="1"/>
          </p:cNvGraphicFramePr>
          <p:nvPr>
            <p:extLst>
              <p:ext uri="{D42A27DB-BD31-4B8C-83A1-F6EECF244321}">
                <p14:modId xmlns:p14="http://schemas.microsoft.com/office/powerpoint/2010/main" val="230883195"/>
              </p:ext>
            </p:extLst>
          </p:nvPr>
        </p:nvGraphicFramePr>
        <p:xfrm>
          <a:off x="76200" y="1751152"/>
          <a:ext cx="5943600" cy="356616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descr="A highlighted location on the Tree bar chart line">
            <a:extLst>
              <a:ext uri="{FF2B5EF4-FFF2-40B4-BE49-F238E27FC236}">
                <a16:creationId xmlns:a16="http://schemas.microsoft.com/office/drawing/2014/main" id="{64D7820A-9CFE-42AD-AAE5-097AA4E0C665}"/>
              </a:ext>
            </a:extLst>
          </p:cNvPr>
          <p:cNvSpPr>
            <a:spLocks/>
          </p:cNvSpPr>
          <p:nvPr/>
        </p:nvSpPr>
        <p:spPr bwMode="auto">
          <a:xfrm>
            <a:off x="1393786" y="2020783"/>
            <a:ext cx="228600" cy="228600"/>
          </a:xfrm>
          <a:prstGeom prst="ellipse">
            <a:avLst/>
          </a:prstGeom>
          <a:solidFill>
            <a:schemeClr val="accent2">
              <a:lumMod val="75000"/>
              <a:alpha val="0"/>
            </a:schemeClr>
          </a:solidFill>
          <a:ln w="38100" cap="flat" cmpd="sng" algn="ctr">
            <a:solidFill>
              <a:srgbClr val="2EE72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6" name="Oval 5" descr="An highlighted circle on the Herb line.">
            <a:extLst>
              <a:ext uri="{FF2B5EF4-FFF2-40B4-BE49-F238E27FC236}">
                <a16:creationId xmlns:a16="http://schemas.microsoft.com/office/drawing/2014/main" id="{31C7FDA9-9813-4DDC-9417-013C2F123C81}"/>
              </a:ext>
            </a:extLst>
          </p:cNvPr>
          <p:cNvSpPr>
            <a:spLocks/>
          </p:cNvSpPr>
          <p:nvPr/>
        </p:nvSpPr>
        <p:spPr bwMode="auto">
          <a:xfrm>
            <a:off x="3569677" y="2554234"/>
            <a:ext cx="228600" cy="228600"/>
          </a:xfrm>
          <a:prstGeom prst="ellipse">
            <a:avLst/>
          </a:prstGeom>
          <a:solidFill>
            <a:schemeClr val="accent2">
              <a:lumMod val="75000"/>
              <a:alpha val="0"/>
            </a:scheme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7" name="Oval 6" descr="An highlighted graphic for the Shrub line.">
            <a:extLst>
              <a:ext uri="{FF2B5EF4-FFF2-40B4-BE49-F238E27FC236}">
                <a16:creationId xmlns:a16="http://schemas.microsoft.com/office/drawing/2014/main" id="{5C777156-40C0-437B-8964-505B7BE7D9E9}"/>
              </a:ext>
            </a:extLst>
          </p:cNvPr>
          <p:cNvSpPr>
            <a:spLocks/>
          </p:cNvSpPr>
          <p:nvPr/>
        </p:nvSpPr>
        <p:spPr bwMode="auto">
          <a:xfrm>
            <a:off x="1393786" y="3829016"/>
            <a:ext cx="228600" cy="228600"/>
          </a:xfrm>
          <a:prstGeom prst="ellipse">
            <a:avLst/>
          </a:prstGeom>
          <a:solidFill>
            <a:schemeClr val="accent2">
              <a:lumMod val="75000"/>
              <a:alpha val="0"/>
            </a:scheme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highlight>
                <a:srgbClr val="FFFF00"/>
              </a:highlight>
              <a:latin typeface="Arial" panose="020B0604020202020204" pitchFamily="34" charset="0"/>
            </a:endParaRPr>
          </a:p>
        </p:txBody>
      </p:sp>
      <p:grpSp>
        <p:nvGrpSpPr>
          <p:cNvPr id="8" name="Group 7" descr="Legend for Tree, Shrub, Herb.">
            <a:extLst>
              <a:ext uri="{FF2B5EF4-FFF2-40B4-BE49-F238E27FC236}">
                <a16:creationId xmlns:a16="http://schemas.microsoft.com/office/drawing/2014/main" id="{EDB03DD6-F434-45C3-9200-1D477605F1FC}"/>
              </a:ext>
            </a:extLst>
          </p:cNvPr>
          <p:cNvGrpSpPr/>
          <p:nvPr/>
        </p:nvGrpSpPr>
        <p:grpSpPr>
          <a:xfrm>
            <a:off x="5179695" y="1727757"/>
            <a:ext cx="869413" cy="738657"/>
            <a:chOff x="9161389" y="718324"/>
            <a:chExt cx="869427" cy="738657"/>
          </a:xfrm>
        </p:grpSpPr>
        <p:sp>
          <p:nvSpPr>
            <p:cNvPr id="9" name="Rectangle 8">
              <a:extLst>
                <a:ext uri="{FF2B5EF4-FFF2-40B4-BE49-F238E27FC236}">
                  <a16:creationId xmlns:a16="http://schemas.microsoft.com/office/drawing/2014/main" id="{9994E586-9BBD-4794-88C6-EE7A571FDA0F}"/>
                </a:ext>
              </a:extLst>
            </p:cNvPr>
            <p:cNvSpPr/>
            <p:nvPr/>
          </p:nvSpPr>
          <p:spPr>
            <a:xfrm>
              <a:off x="9161389" y="805958"/>
              <a:ext cx="244929" cy="163286"/>
            </a:xfrm>
            <a:prstGeom prst="rect">
              <a:avLst/>
            </a:prstGeom>
            <a:solidFill>
              <a:srgbClr val="2EE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C57E2489-928F-42AE-B866-F637B08E2D52}"/>
                </a:ext>
              </a:extLst>
            </p:cNvPr>
            <p:cNvSpPr txBox="1"/>
            <p:nvPr/>
          </p:nvSpPr>
          <p:spPr>
            <a:xfrm>
              <a:off x="9355631" y="718324"/>
              <a:ext cx="554126"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Tree</a:t>
              </a:r>
            </a:p>
          </p:txBody>
        </p:sp>
        <p:sp>
          <p:nvSpPr>
            <p:cNvPr id="11" name="Rectangle 10">
              <a:extLst>
                <a:ext uri="{FF2B5EF4-FFF2-40B4-BE49-F238E27FC236}">
                  <a16:creationId xmlns:a16="http://schemas.microsoft.com/office/drawing/2014/main" id="{C4685029-AE10-456B-95ED-B7CC8C5EE1E9}"/>
                </a:ext>
              </a:extLst>
            </p:cNvPr>
            <p:cNvSpPr/>
            <p:nvPr/>
          </p:nvSpPr>
          <p:spPr>
            <a:xfrm>
              <a:off x="9161389" y="1021399"/>
              <a:ext cx="244929" cy="163286"/>
            </a:xfrm>
            <a:prstGeom prst="rect">
              <a:avLst/>
            </a:prstGeom>
            <a:solidFill>
              <a:srgbClr val="F6D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160518EC-969A-48DE-B9D7-0075EF47C04D}"/>
                </a:ext>
              </a:extLst>
            </p:cNvPr>
            <p:cNvSpPr txBox="1"/>
            <p:nvPr/>
          </p:nvSpPr>
          <p:spPr>
            <a:xfrm>
              <a:off x="9355631" y="918376"/>
              <a:ext cx="675185"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Shrub</a:t>
              </a:r>
            </a:p>
          </p:txBody>
        </p:sp>
        <p:sp>
          <p:nvSpPr>
            <p:cNvPr id="13" name="Rectangle 12">
              <a:extLst>
                <a:ext uri="{FF2B5EF4-FFF2-40B4-BE49-F238E27FC236}">
                  <a16:creationId xmlns:a16="http://schemas.microsoft.com/office/drawing/2014/main" id="{F3CC6DC6-0393-40F1-BCC1-91B9EF050ED4}"/>
                </a:ext>
              </a:extLst>
            </p:cNvPr>
            <p:cNvSpPr/>
            <p:nvPr/>
          </p:nvSpPr>
          <p:spPr>
            <a:xfrm>
              <a:off x="9161389" y="1221450"/>
              <a:ext cx="244929" cy="163286"/>
            </a:xfrm>
            <a:prstGeom prst="rect">
              <a:avLst/>
            </a:prstGeom>
            <a:solidFill>
              <a:srgbClr val="E8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8232D717-0450-413D-9D8E-5A22AD070608}"/>
                </a:ext>
              </a:extLst>
            </p:cNvPr>
            <p:cNvSpPr txBox="1"/>
            <p:nvPr/>
          </p:nvSpPr>
          <p:spPr>
            <a:xfrm>
              <a:off x="9355631" y="1118427"/>
              <a:ext cx="595035"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Herb</a:t>
              </a:r>
            </a:p>
          </p:txBody>
        </p:sp>
      </p:grpSp>
      <p:sp>
        <p:nvSpPr>
          <p:cNvPr id="15" name="Content Placeholder 1">
            <a:extLst>
              <a:ext uri="{FF2B5EF4-FFF2-40B4-BE49-F238E27FC236}">
                <a16:creationId xmlns:a16="http://schemas.microsoft.com/office/drawing/2014/main" id="{70DA9B94-D8AF-46FF-A180-EE57546E8309}"/>
              </a:ext>
            </a:extLst>
          </p:cNvPr>
          <p:cNvSpPr txBox="1">
            <a:spLocks/>
          </p:cNvSpPr>
          <p:nvPr/>
        </p:nvSpPr>
        <p:spPr>
          <a:xfrm>
            <a:off x="5943600" y="1628008"/>
            <a:ext cx="3276600" cy="3775771"/>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Segment Filtered R</a:t>
            </a:r>
            <a:r>
              <a:rPr lang="en-US" sz="2400" baseline="30000"/>
              <a:t>2</a:t>
            </a:r>
          </a:p>
          <a:p>
            <a:pPr lvl="1"/>
            <a:r>
              <a:rPr lang="en-US" sz="2000"/>
              <a:t>Tree – 0.71</a:t>
            </a:r>
          </a:p>
          <a:p>
            <a:pPr lvl="1"/>
            <a:r>
              <a:rPr lang="en-US" sz="2000"/>
              <a:t>Herb – 0.48</a:t>
            </a:r>
          </a:p>
          <a:p>
            <a:pPr lvl="1"/>
            <a:r>
              <a:rPr lang="en-US" sz="2000"/>
              <a:t>Shrub – 0.15</a:t>
            </a:r>
          </a:p>
          <a:p>
            <a:pPr lvl="1"/>
            <a:endParaRPr lang="en-US" sz="2000"/>
          </a:p>
          <a:p>
            <a:pPr marL="0" indent="0">
              <a:buNone/>
            </a:pPr>
            <a:r>
              <a:rPr lang="en-US" sz="2400"/>
              <a:t>Segment Modeled R</a:t>
            </a:r>
            <a:r>
              <a:rPr lang="en-US" sz="2400" baseline="30000"/>
              <a:t>2</a:t>
            </a:r>
            <a:endParaRPr lang="en-US" sz="2400"/>
          </a:p>
          <a:p>
            <a:pPr lvl="1"/>
            <a:r>
              <a:rPr lang="en-US" sz="2000"/>
              <a:t>Tree – 0.70</a:t>
            </a:r>
          </a:p>
          <a:p>
            <a:pPr lvl="1"/>
            <a:r>
              <a:rPr lang="en-US" sz="2000"/>
              <a:t>Herb – 0.49</a:t>
            </a:r>
          </a:p>
          <a:p>
            <a:pPr lvl="1"/>
            <a:r>
              <a:rPr lang="en-US" sz="2000"/>
              <a:t>Shrub – 0.23</a:t>
            </a:r>
          </a:p>
          <a:p>
            <a:endParaRPr lang="en-US" sz="2400"/>
          </a:p>
        </p:txBody>
      </p:sp>
    </p:spTree>
    <p:extLst>
      <p:ext uri="{BB962C8B-B14F-4D97-AF65-F5344CB8AC3E}">
        <p14:creationId xmlns:p14="http://schemas.microsoft.com/office/powerpoint/2010/main" val="730269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295F-E419-4246-ADDE-3C53CDA5A137}"/>
              </a:ext>
            </a:extLst>
          </p:cNvPr>
          <p:cNvSpPr>
            <a:spLocks noGrp="1"/>
          </p:cNvSpPr>
          <p:nvPr>
            <p:ph type="title"/>
          </p:nvPr>
        </p:nvSpPr>
        <p:spPr/>
        <p:txBody>
          <a:bodyPr/>
          <a:lstStyle/>
          <a:p>
            <a:r>
              <a:rPr lang="en-US" dirty="0"/>
              <a:t>Results - EVH</a:t>
            </a:r>
          </a:p>
        </p:txBody>
      </p:sp>
      <p:sp>
        <p:nvSpPr>
          <p:cNvPr id="18" name="TextBox 17">
            <a:extLst>
              <a:ext uri="{FF2B5EF4-FFF2-40B4-BE49-F238E27FC236}">
                <a16:creationId xmlns:a16="http://schemas.microsoft.com/office/drawing/2014/main" id="{69334A9C-F979-4FFC-A671-73D179A9B376}"/>
              </a:ext>
            </a:extLst>
          </p:cNvPr>
          <p:cNvSpPr txBox="1"/>
          <p:nvPr/>
        </p:nvSpPr>
        <p:spPr>
          <a:xfrm>
            <a:off x="0" y="1407329"/>
            <a:ext cx="2783134" cy="461665"/>
          </a:xfrm>
          <a:prstGeom prst="rect">
            <a:avLst/>
          </a:prstGeom>
          <a:noFill/>
        </p:spPr>
        <p:txBody>
          <a:bodyPr wrap="none" rtlCol="0">
            <a:spAutoFit/>
          </a:bodyPr>
          <a:lstStyle/>
          <a:p>
            <a:r>
              <a:rPr lang="en-US" sz="2400" b="1">
                <a:solidFill>
                  <a:schemeClr val="bg1">
                    <a:lumMod val="95000"/>
                  </a:schemeClr>
                </a:solidFill>
              </a:rPr>
              <a:t>Buffered Modeled</a:t>
            </a:r>
          </a:p>
        </p:txBody>
      </p:sp>
      <p:graphicFrame>
        <p:nvGraphicFramePr>
          <p:cNvPr id="5" name="Chart 4" descr="Entire line graph image">
            <a:extLst>
              <a:ext uri="{FF2B5EF4-FFF2-40B4-BE49-F238E27FC236}">
                <a16:creationId xmlns:a16="http://schemas.microsoft.com/office/drawing/2014/main" id="{EFF2F1B8-5160-4153-B90B-50BAA81FD3F1}"/>
              </a:ext>
            </a:extLst>
          </p:cNvPr>
          <p:cNvGraphicFramePr>
            <a:graphicFrameLocks noChangeAspect="1"/>
          </p:cNvGraphicFramePr>
          <p:nvPr>
            <p:extLst>
              <p:ext uri="{D42A27DB-BD31-4B8C-83A1-F6EECF244321}">
                <p14:modId xmlns:p14="http://schemas.microsoft.com/office/powerpoint/2010/main" val="2930666967"/>
              </p:ext>
            </p:extLst>
          </p:nvPr>
        </p:nvGraphicFramePr>
        <p:xfrm>
          <a:off x="76200" y="1808034"/>
          <a:ext cx="5943600" cy="3566160"/>
        </p:xfrm>
        <a:graphic>
          <a:graphicData uri="http://schemas.openxmlformats.org/drawingml/2006/chart">
            <c:chart xmlns:c="http://schemas.openxmlformats.org/drawingml/2006/chart" xmlns:r="http://schemas.openxmlformats.org/officeDocument/2006/relationships" r:id="rId2"/>
          </a:graphicData>
        </a:graphic>
      </p:graphicFrame>
      <p:sp>
        <p:nvSpPr>
          <p:cNvPr id="14" name="Oval 13" descr="Highlighted circle on the Tree Line.">
            <a:extLst>
              <a:ext uri="{FF2B5EF4-FFF2-40B4-BE49-F238E27FC236}">
                <a16:creationId xmlns:a16="http://schemas.microsoft.com/office/drawing/2014/main" id="{0EE528F3-0959-4D91-B82E-0FBC854CEB9E}"/>
              </a:ext>
            </a:extLst>
          </p:cNvPr>
          <p:cNvSpPr>
            <a:spLocks/>
          </p:cNvSpPr>
          <p:nvPr/>
        </p:nvSpPr>
        <p:spPr bwMode="auto">
          <a:xfrm>
            <a:off x="1395046" y="2481061"/>
            <a:ext cx="228600" cy="228600"/>
          </a:xfrm>
          <a:prstGeom prst="ellipse">
            <a:avLst/>
          </a:prstGeom>
          <a:solidFill>
            <a:schemeClr val="accent2">
              <a:lumMod val="75000"/>
              <a:alpha val="0"/>
            </a:schemeClr>
          </a:solidFill>
          <a:ln w="38100" cap="flat" cmpd="sng" algn="ctr">
            <a:solidFill>
              <a:srgbClr val="2EE72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15" name="Oval 14" descr="A highlighted circle on the Herb line.">
            <a:extLst>
              <a:ext uri="{FF2B5EF4-FFF2-40B4-BE49-F238E27FC236}">
                <a16:creationId xmlns:a16="http://schemas.microsoft.com/office/drawing/2014/main" id="{33FA5461-F4BF-4D56-B16C-1059458E14B6}"/>
              </a:ext>
            </a:extLst>
          </p:cNvPr>
          <p:cNvSpPr>
            <a:spLocks/>
          </p:cNvSpPr>
          <p:nvPr/>
        </p:nvSpPr>
        <p:spPr bwMode="auto">
          <a:xfrm>
            <a:off x="3012831" y="2264184"/>
            <a:ext cx="228600" cy="228600"/>
          </a:xfrm>
          <a:prstGeom prst="ellipse">
            <a:avLst/>
          </a:prstGeom>
          <a:solidFill>
            <a:schemeClr val="accent2">
              <a:lumMod val="75000"/>
              <a:alpha val="0"/>
            </a:scheme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16" name="Oval 15" descr="A highlighted circle on the Shrub line.">
            <a:extLst>
              <a:ext uri="{FF2B5EF4-FFF2-40B4-BE49-F238E27FC236}">
                <a16:creationId xmlns:a16="http://schemas.microsoft.com/office/drawing/2014/main" id="{3D7108EC-25DB-440F-A47F-E7213FFA0141}"/>
              </a:ext>
            </a:extLst>
          </p:cNvPr>
          <p:cNvSpPr>
            <a:spLocks/>
          </p:cNvSpPr>
          <p:nvPr/>
        </p:nvSpPr>
        <p:spPr bwMode="auto">
          <a:xfrm>
            <a:off x="1395046" y="3510225"/>
            <a:ext cx="228600" cy="228600"/>
          </a:xfrm>
          <a:prstGeom prst="ellipse">
            <a:avLst/>
          </a:prstGeom>
          <a:solidFill>
            <a:schemeClr val="accent2">
              <a:lumMod val="75000"/>
              <a:alpha val="0"/>
            </a:scheme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highlight>
                <a:srgbClr val="FFFF00"/>
              </a:highlight>
              <a:latin typeface="Arial" panose="020B0604020202020204" pitchFamily="34" charset="0"/>
            </a:endParaRPr>
          </a:p>
        </p:txBody>
      </p:sp>
      <p:grpSp>
        <p:nvGrpSpPr>
          <p:cNvPr id="7" name="Group 6" descr="Legend for Tree, Shrub, Herb.">
            <a:extLst>
              <a:ext uri="{FF2B5EF4-FFF2-40B4-BE49-F238E27FC236}">
                <a16:creationId xmlns:a16="http://schemas.microsoft.com/office/drawing/2014/main" id="{CC07D6D0-E20D-4D59-A4B4-0A5D36F21DD4}"/>
              </a:ext>
            </a:extLst>
          </p:cNvPr>
          <p:cNvGrpSpPr/>
          <p:nvPr/>
        </p:nvGrpSpPr>
        <p:grpSpPr>
          <a:xfrm>
            <a:off x="5185556" y="1792691"/>
            <a:ext cx="869413" cy="738657"/>
            <a:chOff x="9161389" y="718324"/>
            <a:chExt cx="869427" cy="738657"/>
          </a:xfrm>
        </p:grpSpPr>
        <p:sp>
          <p:nvSpPr>
            <p:cNvPr id="8" name="Rectangle 7">
              <a:extLst>
                <a:ext uri="{FF2B5EF4-FFF2-40B4-BE49-F238E27FC236}">
                  <a16:creationId xmlns:a16="http://schemas.microsoft.com/office/drawing/2014/main" id="{26DDE238-DB9D-4FE3-957A-6FBE1FB95926}"/>
                </a:ext>
              </a:extLst>
            </p:cNvPr>
            <p:cNvSpPr/>
            <p:nvPr/>
          </p:nvSpPr>
          <p:spPr>
            <a:xfrm>
              <a:off x="9161389" y="805958"/>
              <a:ext cx="244929" cy="163286"/>
            </a:xfrm>
            <a:prstGeom prst="rect">
              <a:avLst/>
            </a:prstGeom>
            <a:solidFill>
              <a:srgbClr val="2EE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9" name="TextBox 9">
              <a:extLst>
                <a:ext uri="{FF2B5EF4-FFF2-40B4-BE49-F238E27FC236}">
                  <a16:creationId xmlns:a16="http://schemas.microsoft.com/office/drawing/2014/main" id="{75FC1FDE-E871-4BDB-AA67-84CAF4CD9318}"/>
                </a:ext>
              </a:extLst>
            </p:cNvPr>
            <p:cNvSpPr txBox="1"/>
            <p:nvPr/>
          </p:nvSpPr>
          <p:spPr>
            <a:xfrm>
              <a:off x="9355631" y="718324"/>
              <a:ext cx="554126"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Tree</a:t>
              </a:r>
            </a:p>
          </p:txBody>
        </p:sp>
        <p:sp>
          <p:nvSpPr>
            <p:cNvPr id="10" name="Rectangle 9">
              <a:extLst>
                <a:ext uri="{FF2B5EF4-FFF2-40B4-BE49-F238E27FC236}">
                  <a16:creationId xmlns:a16="http://schemas.microsoft.com/office/drawing/2014/main" id="{135B3559-4FF6-4FDD-945A-EFBDA5C01C2F}"/>
                </a:ext>
              </a:extLst>
            </p:cNvPr>
            <p:cNvSpPr/>
            <p:nvPr/>
          </p:nvSpPr>
          <p:spPr>
            <a:xfrm>
              <a:off x="9161389" y="1021399"/>
              <a:ext cx="244929" cy="163286"/>
            </a:xfrm>
            <a:prstGeom prst="rect">
              <a:avLst/>
            </a:prstGeom>
            <a:solidFill>
              <a:srgbClr val="F6D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1" name="TextBox 11">
              <a:extLst>
                <a:ext uri="{FF2B5EF4-FFF2-40B4-BE49-F238E27FC236}">
                  <a16:creationId xmlns:a16="http://schemas.microsoft.com/office/drawing/2014/main" id="{6EF7A7E4-8538-469E-A4E7-1C79C18C0244}"/>
                </a:ext>
              </a:extLst>
            </p:cNvPr>
            <p:cNvSpPr txBox="1"/>
            <p:nvPr/>
          </p:nvSpPr>
          <p:spPr>
            <a:xfrm>
              <a:off x="9355631" y="918376"/>
              <a:ext cx="675185"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Shrub</a:t>
              </a:r>
            </a:p>
          </p:txBody>
        </p:sp>
        <p:sp>
          <p:nvSpPr>
            <p:cNvPr id="12" name="Rectangle 11">
              <a:extLst>
                <a:ext uri="{FF2B5EF4-FFF2-40B4-BE49-F238E27FC236}">
                  <a16:creationId xmlns:a16="http://schemas.microsoft.com/office/drawing/2014/main" id="{4DB9B959-1CBA-405E-8B83-00C1C71FEECC}"/>
                </a:ext>
              </a:extLst>
            </p:cNvPr>
            <p:cNvSpPr/>
            <p:nvPr/>
          </p:nvSpPr>
          <p:spPr>
            <a:xfrm>
              <a:off x="9161389" y="1221450"/>
              <a:ext cx="244929" cy="163286"/>
            </a:xfrm>
            <a:prstGeom prst="rect">
              <a:avLst/>
            </a:prstGeom>
            <a:solidFill>
              <a:srgbClr val="E8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3" name="TextBox 13">
              <a:extLst>
                <a:ext uri="{FF2B5EF4-FFF2-40B4-BE49-F238E27FC236}">
                  <a16:creationId xmlns:a16="http://schemas.microsoft.com/office/drawing/2014/main" id="{AE89C311-2562-4110-A3F6-9B02DF1927C1}"/>
                </a:ext>
              </a:extLst>
            </p:cNvPr>
            <p:cNvSpPr txBox="1"/>
            <p:nvPr/>
          </p:nvSpPr>
          <p:spPr>
            <a:xfrm>
              <a:off x="9355631" y="1118427"/>
              <a:ext cx="595035"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chemeClr val="bg1">
                      <a:lumMod val="95000"/>
                    </a:schemeClr>
                  </a:solidFill>
                  <a:latin typeface="Times New Roman" panose="02020603050405020304" pitchFamily="18" charset="0"/>
                  <a:cs typeface="Times New Roman" panose="02020603050405020304" pitchFamily="18" charset="0"/>
                </a:rPr>
                <a:t>Herb</a:t>
              </a:r>
            </a:p>
          </p:txBody>
        </p:sp>
      </p:grpSp>
      <p:sp>
        <p:nvSpPr>
          <p:cNvPr id="17" name="Content Placeholder 1">
            <a:extLst>
              <a:ext uri="{FF2B5EF4-FFF2-40B4-BE49-F238E27FC236}">
                <a16:creationId xmlns:a16="http://schemas.microsoft.com/office/drawing/2014/main" id="{EEE78EF7-9122-467C-B0DC-C3FA1F22DDAD}"/>
              </a:ext>
            </a:extLst>
          </p:cNvPr>
          <p:cNvSpPr txBox="1">
            <a:spLocks/>
          </p:cNvSpPr>
          <p:nvPr/>
        </p:nvSpPr>
        <p:spPr>
          <a:xfrm>
            <a:off x="5943600" y="1663737"/>
            <a:ext cx="3276600" cy="3775771"/>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Segment Filtered R</a:t>
            </a:r>
            <a:r>
              <a:rPr lang="en-US" sz="2400" baseline="30000"/>
              <a:t>2</a:t>
            </a:r>
          </a:p>
          <a:p>
            <a:pPr lvl="1"/>
            <a:r>
              <a:rPr lang="en-US" sz="2000"/>
              <a:t>Tree – 0.59</a:t>
            </a:r>
          </a:p>
          <a:p>
            <a:pPr lvl="1"/>
            <a:r>
              <a:rPr lang="en-US" sz="2000"/>
              <a:t>Herb – 0.39</a:t>
            </a:r>
          </a:p>
          <a:p>
            <a:pPr lvl="1"/>
            <a:r>
              <a:rPr lang="en-US" sz="2000"/>
              <a:t>Shrub – 0.29</a:t>
            </a:r>
          </a:p>
          <a:p>
            <a:pPr lvl="1"/>
            <a:endParaRPr lang="en-US" sz="2000"/>
          </a:p>
          <a:p>
            <a:pPr marL="0" indent="0">
              <a:buNone/>
            </a:pPr>
            <a:r>
              <a:rPr lang="en-US" sz="2400"/>
              <a:t>Segment Modeled R</a:t>
            </a:r>
            <a:r>
              <a:rPr lang="en-US" sz="2400" baseline="30000"/>
              <a:t>2</a:t>
            </a:r>
            <a:endParaRPr lang="en-US" sz="2400"/>
          </a:p>
          <a:p>
            <a:pPr lvl="1"/>
            <a:r>
              <a:rPr lang="en-US" sz="2000"/>
              <a:t>Tree – 0.58</a:t>
            </a:r>
          </a:p>
          <a:p>
            <a:pPr lvl="1"/>
            <a:r>
              <a:rPr lang="en-US" sz="2000"/>
              <a:t>Herb – 0.35</a:t>
            </a:r>
          </a:p>
          <a:p>
            <a:pPr lvl="1"/>
            <a:r>
              <a:rPr lang="en-US" sz="2000"/>
              <a:t>Shrub – 0.33</a:t>
            </a:r>
          </a:p>
          <a:p>
            <a:pPr lvl="1"/>
            <a:endParaRPr lang="en-US" sz="1600"/>
          </a:p>
          <a:p>
            <a:endParaRPr lang="en-US" sz="2400"/>
          </a:p>
        </p:txBody>
      </p:sp>
    </p:spTree>
    <p:extLst>
      <p:ext uri="{BB962C8B-B14F-4D97-AF65-F5344CB8AC3E}">
        <p14:creationId xmlns:p14="http://schemas.microsoft.com/office/powerpoint/2010/main" val="69583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8AB3-7E14-4B81-A873-0BF1C93921D8}"/>
              </a:ext>
            </a:extLst>
          </p:cNvPr>
          <p:cNvSpPr>
            <a:spLocks noGrp="1"/>
          </p:cNvSpPr>
          <p:nvPr>
            <p:ph type="title"/>
          </p:nvPr>
        </p:nvSpPr>
        <p:spPr/>
        <p:txBody>
          <a:bodyPr/>
          <a:lstStyle/>
          <a:p>
            <a:r>
              <a:rPr lang="en-US"/>
              <a:t>Conclusions – EVC and EVH</a:t>
            </a:r>
          </a:p>
        </p:txBody>
      </p:sp>
      <p:sp>
        <p:nvSpPr>
          <p:cNvPr id="5" name="Content Placeholder 4">
            <a:extLst>
              <a:ext uri="{FF2B5EF4-FFF2-40B4-BE49-F238E27FC236}">
                <a16:creationId xmlns:a16="http://schemas.microsoft.com/office/drawing/2014/main" id="{B61FCCC0-4A60-4596-92B7-F5D5FB755F15}"/>
              </a:ext>
            </a:extLst>
          </p:cNvPr>
          <p:cNvSpPr>
            <a:spLocks noGrp="1"/>
          </p:cNvSpPr>
          <p:nvPr>
            <p:ph idx="1"/>
          </p:nvPr>
        </p:nvSpPr>
        <p:spPr>
          <a:xfrm>
            <a:off x="380999" y="990600"/>
            <a:ext cx="8305800" cy="3429000"/>
          </a:xfrm>
        </p:spPr>
        <p:txBody>
          <a:bodyPr/>
          <a:lstStyle/>
          <a:p>
            <a:r>
              <a:rPr lang="en-US" sz="1800" dirty="0"/>
              <a:t>Similar trends</a:t>
            </a:r>
          </a:p>
          <a:p>
            <a:pPr lvl="1"/>
            <a:r>
              <a:rPr lang="en-US" sz="1600" dirty="0"/>
              <a:t>Tree – Buffer best, ideal buffering distance 1 pixel</a:t>
            </a:r>
          </a:p>
          <a:p>
            <a:pPr lvl="1"/>
            <a:r>
              <a:rPr lang="en-US" sz="1600" dirty="0"/>
              <a:t>Herb – Buffer best, ideal buffering distance 4-5 pixel</a:t>
            </a:r>
          </a:p>
          <a:p>
            <a:pPr lvl="1"/>
            <a:r>
              <a:rPr lang="en-US" sz="1600" dirty="0"/>
              <a:t>Shrub – Segment modeled best</a:t>
            </a:r>
            <a:endParaRPr lang="en-US" sz="2000" dirty="0"/>
          </a:p>
          <a:p>
            <a:r>
              <a:rPr lang="en-US" sz="1800" dirty="0"/>
              <a:t>Mean segment filter did not improve maps</a:t>
            </a:r>
          </a:p>
          <a:p>
            <a:r>
              <a:rPr lang="en-US" sz="1800" dirty="0"/>
              <a:t>Lidar data improved the tree masks and likely reduced the need for increased buffering distance</a:t>
            </a:r>
          </a:p>
          <a:p>
            <a:r>
              <a:rPr lang="en-US" sz="1800" dirty="0"/>
              <a:t>Ideal buffer typically one pixel (N = 9), except for herbs where there may be larger variations in independent data values, plot measurements, or plot sizes</a:t>
            </a:r>
          </a:p>
          <a:p>
            <a:r>
              <a:rPr lang="en-US" sz="1800" dirty="0"/>
              <a:t>Both segmentation and buffering can improve models, because expanding beyond one-pixel  better accounts for plot spatial extents and reduces overall error</a:t>
            </a:r>
          </a:p>
          <a:p>
            <a:r>
              <a:rPr lang="en-US" sz="1800" dirty="0"/>
              <a:t>By identifying the best possible data distribution, modeling, and mapping procedures we can </a:t>
            </a:r>
            <a:r>
              <a:rPr lang="en-US" sz="1800" dirty="0">
                <a:effectLst/>
              </a:rPr>
              <a:t>improve modeling efficiencies and potentially speed up product delivery within and </a:t>
            </a:r>
            <a:r>
              <a:rPr lang="en-US" sz="1800" dirty="0">
                <a:effectLst/>
                <a:latin typeface="Segoe UI" panose="020B0502040204020203" pitchFamily="34" charset="0"/>
              </a:rPr>
              <a:t>across annual delivery cycles</a:t>
            </a:r>
            <a:endParaRPr lang="en-US" sz="1800" dirty="0"/>
          </a:p>
          <a:p>
            <a:pPr lvl="1"/>
            <a:endParaRPr lang="en-US" sz="1600" dirty="0"/>
          </a:p>
        </p:txBody>
      </p:sp>
    </p:spTree>
    <p:extLst>
      <p:ext uri="{BB962C8B-B14F-4D97-AF65-F5344CB8AC3E}">
        <p14:creationId xmlns:p14="http://schemas.microsoft.com/office/powerpoint/2010/main" val="831524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descr="Picture showing a fire as a background image.">
            <a:extLst>
              <a:ext uri="{C183D7F6-B498-43B3-948B-1728B52AA6E4}">
                <adec:decorative xmlns:adec="http://schemas.microsoft.com/office/drawing/2017/decorative" val="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986" t="1317" r="2463" b="6734"/>
          <a:stretch>
            <a:fillRect/>
          </a:stretch>
        </p:blipFill>
        <p:spPr bwMode="auto">
          <a:xfrm>
            <a:off x="838200" y="469900"/>
            <a:ext cx="7467600" cy="5321300"/>
          </a:xfrm>
          <a:prstGeom prst="rect">
            <a:avLst/>
          </a:prstGeom>
          <a:noFill/>
          <a:ln>
            <a:noFill/>
          </a:ln>
        </p:spPr>
      </p:pic>
      <p:sp>
        <p:nvSpPr>
          <p:cNvPr id="3" name="Rectangle 2"/>
          <p:cNvSpPr txBox="1">
            <a:spLocks noGrp="1" noChangeArrowheads="1"/>
          </p:cNvSpPr>
          <p:nvPr>
            <p:ph type="title" idx="4294967295"/>
          </p:nvPr>
        </p:nvSpPr>
        <p:spPr>
          <a:xfrm>
            <a:off x="1939962" y="2837876"/>
            <a:ext cx="5257800" cy="1470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spcBef>
                <a:spcPct val="0"/>
              </a:spcBef>
              <a:spcAft>
                <a:spcPct val="0"/>
              </a:spcAft>
              <a:defRPr sz="3600" b="1">
                <a:solidFill>
                  <a:srgbClr val="FFFF99"/>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FFF99"/>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FFF99"/>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FFF99"/>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FFF99"/>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mj-lt"/>
                <a:ea typeface="ＭＳ Ｐゴシック" charset="0"/>
                <a:cs typeface="ＭＳ Ｐゴシック" charset="0"/>
              </a:rPr>
              <a:t>Comments/Questions?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bg1">
                    <a:lumMod val="95000"/>
                  </a:schemeClr>
                </a:solidFill>
                <a:effectLst/>
                <a:uLnTx/>
                <a:uFillTx/>
                <a:latin typeface="+mj-lt"/>
                <a:ea typeface="ＭＳ Ｐゴシック" charset="0"/>
                <a:cs typeface="ＭＳ Ｐゴシック" charset="0"/>
              </a:rPr>
              <a:t>jpicotte@contractor.usgs.gov</a:t>
            </a:r>
          </a:p>
        </p:txBody>
      </p:sp>
    </p:spTree>
    <p:extLst>
      <p:ext uri="{BB962C8B-B14F-4D97-AF65-F5344CB8AC3E}">
        <p14:creationId xmlns:p14="http://schemas.microsoft.com/office/powerpoint/2010/main" val="2135649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4294967295"/>
          </p:nvPr>
        </p:nvSpPr>
        <p:spPr>
          <a:xfrm>
            <a:off x="0" y="914400"/>
            <a:ext cx="3314688" cy="5257800"/>
          </a:xfrm>
        </p:spPr>
        <p:txBody>
          <a:bodyPr/>
          <a:lstStyle/>
          <a:p>
            <a:endParaRPr lang="en-US" sz="2400"/>
          </a:p>
          <a:p>
            <a:r>
              <a:rPr lang="en-US" sz="2400"/>
              <a:t>Why?</a:t>
            </a:r>
          </a:p>
          <a:p>
            <a:endParaRPr lang="en-US" sz="2400"/>
          </a:p>
          <a:p>
            <a:r>
              <a:rPr lang="en-US" sz="2400"/>
              <a:t>Background</a:t>
            </a:r>
          </a:p>
          <a:p>
            <a:endParaRPr lang="en-US" sz="2400"/>
          </a:p>
          <a:p>
            <a:r>
              <a:rPr lang="en-US" sz="2400"/>
              <a:t>Plot Segmentation and Buffering</a:t>
            </a:r>
          </a:p>
          <a:p>
            <a:endParaRPr lang="en-US" sz="2400"/>
          </a:p>
          <a:p>
            <a:r>
              <a:rPr lang="en-US" sz="2400"/>
              <a:t>Results</a:t>
            </a:r>
          </a:p>
          <a:p>
            <a:endParaRPr lang="en-US" sz="2400"/>
          </a:p>
          <a:p>
            <a:r>
              <a:rPr lang="en-US" sz="2400"/>
              <a:t>Conclusions</a:t>
            </a:r>
          </a:p>
          <a:p>
            <a:endParaRPr lang="en-US" sz="2400"/>
          </a:p>
          <a:p>
            <a:endParaRPr lang="en-US" sz="2400"/>
          </a:p>
          <a:p>
            <a:endParaRPr lang="en-US" sz="2400"/>
          </a:p>
          <a:p>
            <a:endParaRPr lang="en-US" sz="2400"/>
          </a:p>
        </p:txBody>
      </p:sp>
      <p:pic>
        <p:nvPicPr>
          <p:cNvPr id="6" name="Picture 5" descr="Picture of the U.S. that has the VPU 01 highlighted.">
            <a:extLst>
              <a:ext uri="{FF2B5EF4-FFF2-40B4-BE49-F238E27FC236}">
                <a16:creationId xmlns:a16="http://schemas.microsoft.com/office/drawing/2014/main" id="{6C690E80-A42A-47E6-98A6-5E474CD14A16}"/>
              </a:ext>
            </a:extLst>
          </p:cNvPr>
          <p:cNvPicPr>
            <a:picLocks noChangeAspect="1"/>
          </p:cNvPicPr>
          <p:nvPr/>
        </p:nvPicPr>
        <p:blipFill>
          <a:blip r:embed="rId2"/>
          <a:stretch>
            <a:fillRect/>
          </a:stretch>
        </p:blipFill>
        <p:spPr>
          <a:xfrm>
            <a:off x="3314688" y="1905757"/>
            <a:ext cx="5600712" cy="2915571"/>
          </a:xfrm>
          <a:prstGeom prst="rect">
            <a:avLst/>
          </a:prstGeom>
        </p:spPr>
      </p:pic>
      <p:sp>
        <p:nvSpPr>
          <p:cNvPr id="7" name="TextBox 6">
            <a:extLst>
              <a:ext uri="{FF2B5EF4-FFF2-40B4-BE49-F238E27FC236}">
                <a16:creationId xmlns:a16="http://schemas.microsoft.com/office/drawing/2014/main" id="{A0E0937B-C7FC-49A7-A3E7-8ED5F35BD049}"/>
              </a:ext>
            </a:extLst>
          </p:cNvPr>
          <p:cNvSpPr txBox="1"/>
          <p:nvPr/>
        </p:nvSpPr>
        <p:spPr>
          <a:xfrm>
            <a:off x="6898104" y="1917789"/>
            <a:ext cx="1981200" cy="830997"/>
          </a:xfrm>
          <a:prstGeom prst="rect">
            <a:avLst/>
          </a:prstGeom>
          <a:noFill/>
        </p:spPr>
        <p:txBody>
          <a:bodyPr wrap="square" rtlCol="0">
            <a:spAutoFit/>
          </a:bodyPr>
          <a:lstStyle/>
          <a:p>
            <a:pPr algn="ctr"/>
            <a:r>
              <a:rPr lang="en-US" sz="1600" b="1">
                <a:solidFill>
                  <a:srgbClr val="3B528B"/>
                </a:solidFill>
              </a:rPr>
              <a:t>Vegetation Production Unit (VPU) 01</a:t>
            </a:r>
          </a:p>
        </p:txBody>
      </p:sp>
    </p:spTree>
    <p:extLst>
      <p:ext uri="{BB962C8B-B14F-4D97-AF65-F5344CB8AC3E}">
        <p14:creationId xmlns:p14="http://schemas.microsoft.com/office/powerpoint/2010/main" val="231798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52EF-7784-4A2A-9585-4E985E67AA6C}"/>
              </a:ext>
            </a:extLst>
          </p:cNvPr>
          <p:cNvSpPr>
            <a:spLocks noGrp="1"/>
          </p:cNvSpPr>
          <p:nvPr>
            <p:ph type="title"/>
          </p:nvPr>
        </p:nvSpPr>
        <p:spPr/>
        <p:txBody>
          <a:bodyPr/>
          <a:lstStyle/>
          <a:p>
            <a:r>
              <a:rPr lang="en-US"/>
              <a:t>Why?</a:t>
            </a:r>
          </a:p>
        </p:txBody>
      </p:sp>
      <p:graphicFrame>
        <p:nvGraphicFramePr>
          <p:cNvPr id="12" name="Content Placeholder 2" descr="Picture showing 3 circle options to increase, determine, improve.">
            <a:extLst>
              <a:ext uri="{FF2B5EF4-FFF2-40B4-BE49-F238E27FC236}">
                <a16:creationId xmlns:a16="http://schemas.microsoft.com/office/drawing/2014/main" id="{AA73E41E-5B0F-4797-95A6-B8A6009D7616}"/>
              </a:ext>
            </a:extLst>
          </p:cNvPr>
          <p:cNvGraphicFramePr>
            <a:graphicFrameLocks/>
          </p:cNvGraphicFramePr>
          <p:nvPr>
            <p:extLst>
              <p:ext uri="{D42A27DB-BD31-4B8C-83A1-F6EECF244321}">
                <p14:modId xmlns:p14="http://schemas.microsoft.com/office/powerpoint/2010/main" val="460284787"/>
              </p:ext>
            </p:extLst>
          </p:nvPr>
        </p:nvGraphicFramePr>
        <p:xfrm>
          <a:off x="483042" y="533400"/>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71F4B2C-E2EE-4C48-99AC-C0E71C345798}"/>
              </a:ext>
            </a:extLst>
          </p:cNvPr>
          <p:cNvSpPr txBox="1"/>
          <p:nvPr/>
        </p:nvSpPr>
        <p:spPr>
          <a:xfrm>
            <a:off x="685800" y="4876800"/>
            <a:ext cx="8305800" cy="1200329"/>
          </a:xfrm>
          <a:prstGeom prst="rect">
            <a:avLst/>
          </a:prstGeom>
          <a:noFill/>
        </p:spPr>
        <p:txBody>
          <a:bodyPr wrap="square" rtlCol="0">
            <a:spAutoFit/>
          </a:bodyPr>
          <a:lstStyle/>
          <a:p>
            <a:r>
              <a:rPr lang="en-US" sz="2400" i="1">
                <a:solidFill>
                  <a:srgbClr val="FF00FF"/>
                </a:solidFill>
              </a:rPr>
              <a:t>Initial modeling, mapping, and error analyses processes are currently being used within LANDFIRE lifeform modeling processes to improve efficiencies</a:t>
            </a:r>
          </a:p>
        </p:txBody>
      </p:sp>
    </p:spTree>
    <p:extLst>
      <p:ext uri="{BB962C8B-B14F-4D97-AF65-F5344CB8AC3E}">
        <p14:creationId xmlns:p14="http://schemas.microsoft.com/office/powerpoint/2010/main" val="151533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CBAD-EE45-4132-AE10-18C50FF88672}"/>
              </a:ext>
            </a:extLst>
          </p:cNvPr>
          <p:cNvSpPr>
            <a:spLocks noGrp="1"/>
          </p:cNvSpPr>
          <p:nvPr>
            <p:ph type="title"/>
          </p:nvPr>
        </p:nvSpPr>
        <p:spPr/>
        <p:txBody>
          <a:bodyPr/>
          <a:lstStyle/>
          <a:p>
            <a:r>
              <a:rPr lang="en-US"/>
              <a:t>Background – LANDFIRE Reference Database (LFRDB) Plots</a:t>
            </a:r>
          </a:p>
        </p:txBody>
      </p:sp>
      <p:sp>
        <p:nvSpPr>
          <p:cNvPr id="3" name="Content Placeholder 2">
            <a:extLst>
              <a:ext uri="{FF2B5EF4-FFF2-40B4-BE49-F238E27FC236}">
                <a16:creationId xmlns:a16="http://schemas.microsoft.com/office/drawing/2014/main" id="{A0255A5F-D5BC-4905-8F82-9C123ADDB71A}"/>
              </a:ext>
            </a:extLst>
          </p:cNvPr>
          <p:cNvSpPr>
            <a:spLocks noGrp="1"/>
          </p:cNvSpPr>
          <p:nvPr>
            <p:ph idx="1"/>
          </p:nvPr>
        </p:nvSpPr>
        <p:spPr>
          <a:xfrm>
            <a:off x="381000" y="1371600"/>
            <a:ext cx="3733800" cy="4495800"/>
          </a:xfrm>
        </p:spPr>
        <p:txBody>
          <a:bodyPr/>
          <a:lstStyle/>
          <a:p>
            <a:r>
              <a:rPr lang="en-US" sz="2400"/>
              <a:t>Vegetation and Fuel Data</a:t>
            </a:r>
          </a:p>
          <a:p>
            <a:r>
              <a:rPr lang="en-US" sz="2400"/>
              <a:t>Federal, State, and other user submitted data</a:t>
            </a:r>
          </a:p>
          <a:p>
            <a:r>
              <a:rPr lang="en-US" sz="2400"/>
              <a:t>Differences in collection methodologies</a:t>
            </a:r>
          </a:p>
          <a:p>
            <a:r>
              <a:rPr lang="en-US" sz="2400"/>
              <a:t>Variable plot diameters and distribution</a:t>
            </a:r>
          </a:p>
          <a:p>
            <a:endParaRPr lang="en-US" sz="2400"/>
          </a:p>
        </p:txBody>
      </p:sp>
      <p:pic>
        <p:nvPicPr>
          <p:cNvPr id="1026" name="Picture 2" descr="Picture of a blown up section of the U.S. showing black dots for plots.">
            <a:extLst>
              <a:ext uri="{FF2B5EF4-FFF2-40B4-BE49-F238E27FC236}">
                <a16:creationId xmlns:a16="http://schemas.microsoft.com/office/drawing/2014/main" id="{E78BD4A9-EF44-4E3D-8B76-378B97396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18848"/>
            <a:ext cx="4800569" cy="546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5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3B13-6DA1-4D20-B568-30A0EB37346E}"/>
              </a:ext>
            </a:extLst>
          </p:cNvPr>
          <p:cNvSpPr>
            <a:spLocks noGrp="1"/>
          </p:cNvSpPr>
          <p:nvPr>
            <p:ph type="title"/>
          </p:nvPr>
        </p:nvSpPr>
        <p:spPr/>
        <p:txBody>
          <a:bodyPr/>
          <a:lstStyle/>
          <a:p>
            <a:r>
              <a:rPr lang="en-US" dirty="0"/>
              <a:t>Existing Vegetation Cover (EVC) and Height (EVH)</a:t>
            </a:r>
          </a:p>
        </p:txBody>
      </p:sp>
      <p:grpSp>
        <p:nvGrpSpPr>
          <p:cNvPr id="25" name="Group 24" descr="Picture showing EVC over the NW U.S.">
            <a:extLst>
              <a:ext uri="{FF2B5EF4-FFF2-40B4-BE49-F238E27FC236}">
                <a16:creationId xmlns:a16="http://schemas.microsoft.com/office/drawing/2014/main" id="{9A58BE79-581D-497F-B23D-F0662EEF9D8C}"/>
              </a:ext>
            </a:extLst>
          </p:cNvPr>
          <p:cNvGrpSpPr/>
          <p:nvPr/>
        </p:nvGrpSpPr>
        <p:grpSpPr>
          <a:xfrm>
            <a:off x="73487" y="1350711"/>
            <a:ext cx="4351975" cy="2805120"/>
            <a:chOff x="67625" y="1350711"/>
            <a:chExt cx="4351975" cy="2805120"/>
          </a:xfrm>
        </p:grpSpPr>
        <p:sp>
          <p:nvSpPr>
            <p:cNvPr id="5" name="TextBox 4">
              <a:extLst>
                <a:ext uri="{FF2B5EF4-FFF2-40B4-BE49-F238E27FC236}">
                  <a16:creationId xmlns:a16="http://schemas.microsoft.com/office/drawing/2014/main" id="{07537D3D-B783-4BC6-8939-319A07C405FB}"/>
                </a:ext>
              </a:extLst>
            </p:cNvPr>
            <p:cNvSpPr txBox="1"/>
            <p:nvPr/>
          </p:nvSpPr>
          <p:spPr>
            <a:xfrm>
              <a:off x="67625" y="3940387"/>
              <a:ext cx="4223021" cy="215444"/>
            </a:xfrm>
            <a:prstGeom prst="rect">
              <a:avLst/>
            </a:prstGeom>
            <a:noFill/>
          </p:spPr>
          <p:txBody>
            <a:bodyPr wrap="square">
              <a:spAutoFit/>
            </a:bodyPr>
            <a:lstStyle/>
            <a:p>
              <a:r>
                <a:rPr lang="en-US" sz="800">
                  <a:solidFill>
                    <a:srgbClr val="FFFF99"/>
                  </a:solidFill>
                </a:rPr>
                <a:t>https://landfire.cr.usgs.gov/geoareasmaps/LF2016/LF2016Remap_EVC_forweb_NW.png</a:t>
              </a:r>
            </a:p>
          </p:txBody>
        </p:sp>
        <p:pic>
          <p:nvPicPr>
            <p:cNvPr id="7" name="Picture 6" descr="Map&#10;&#10;Description automatically generated">
              <a:extLst>
                <a:ext uri="{FF2B5EF4-FFF2-40B4-BE49-F238E27FC236}">
                  <a16:creationId xmlns:a16="http://schemas.microsoft.com/office/drawing/2014/main" id="{C4F23D3D-618D-4102-9FD8-E20FE250E5F3}"/>
                </a:ext>
              </a:extLst>
            </p:cNvPr>
            <p:cNvPicPr>
              <a:picLocks noChangeAspect="1"/>
            </p:cNvPicPr>
            <p:nvPr/>
          </p:nvPicPr>
          <p:blipFill>
            <a:blip r:embed="rId2"/>
            <a:stretch>
              <a:fillRect/>
            </a:stretch>
          </p:blipFill>
          <p:spPr>
            <a:xfrm>
              <a:off x="167271" y="1350711"/>
              <a:ext cx="4252329" cy="2606266"/>
            </a:xfrm>
            <a:prstGeom prst="rect">
              <a:avLst/>
            </a:prstGeom>
          </p:spPr>
        </p:pic>
      </p:grpSp>
      <p:sp>
        <p:nvSpPr>
          <p:cNvPr id="13" name="TextBox 12">
            <a:extLst>
              <a:ext uri="{FF2B5EF4-FFF2-40B4-BE49-F238E27FC236}">
                <a16:creationId xmlns:a16="http://schemas.microsoft.com/office/drawing/2014/main" id="{86FF86B9-8DB9-4046-A706-17FFB7828CC8}"/>
              </a:ext>
            </a:extLst>
          </p:cNvPr>
          <p:cNvSpPr txBox="1"/>
          <p:nvPr/>
        </p:nvSpPr>
        <p:spPr>
          <a:xfrm>
            <a:off x="3198539" y="1361256"/>
            <a:ext cx="1219200" cy="584775"/>
          </a:xfrm>
          <a:prstGeom prst="rect">
            <a:avLst/>
          </a:prstGeom>
          <a:noFill/>
        </p:spPr>
        <p:txBody>
          <a:bodyPr wrap="square" rtlCol="0">
            <a:spAutoFit/>
          </a:bodyPr>
          <a:lstStyle/>
          <a:p>
            <a:pPr algn="ctr"/>
            <a:r>
              <a:rPr lang="en-US" sz="3200">
                <a:solidFill>
                  <a:srgbClr val="3B528B"/>
                </a:solidFill>
              </a:rPr>
              <a:t>EVC</a:t>
            </a:r>
          </a:p>
        </p:txBody>
      </p:sp>
      <p:grpSp>
        <p:nvGrpSpPr>
          <p:cNvPr id="26" name="Group 25" descr="Picture showing EVH over the NW U.S.">
            <a:extLst>
              <a:ext uri="{FF2B5EF4-FFF2-40B4-BE49-F238E27FC236}">
                <a16:creationId xmlns:a16="http://schemas.microsoft.com/office/drawing/2014/main" id="{ECAE3B8D-4085-473D-9ADA-FC795D4F7F76}"/>
              </a:ext>
            </a:extLst>
          </p:cNvPr>
          <p:cNvGrpSpPr/>
          <p:nvPr/>
        </p:nvGrpSpPr>
        <p:grpSpPr>
          <a:xfrm>
            <a:off x="4709964" y="1347282"/>
            <a:ext cx="4267520" cy="2795393"/>
            <a:chOff x="4709964" y="1347282"/>
            <a:chExt cx="4267520" cy="2795393"/>
          </a:xfrm>
        </p:grpSpPr>
        <p:sp>
          <p:nvSpPr>
            <p:cNvPr id="9" name="TextBox 8">
              <a:extLst>
                <a:ext uri="{FF2B5EF4-FFF2-40B4-BE49-F238E27FC236}">
                  <a16:creationId xmlns:a16="http://schemas.microsoft.com/office/drawing/2014/main" id="{72B65B38-9C97-4141-9017-2F21CFAD0E95}"/>
                </a:ext>
              </a:extLst>
            </p:cNvPr>
            <p:cNvSpPr txBox="1"/>
            <p:nvPr/>
          </p:nvSpPr>
          <p:spPr>
            <a:xfrm>
              <a:off x="4709964" y="3927231"/>
              <a:ext cx="4223021" cy="215444"/>
            </a:xfrm>
            <a:prstGeom prst="rect">
              <a:avLst/>
            </a:prstGeom>
            <a:noFill/>
          </p:spPr>
          <p:txBody>
            <a:bodyPr wrap="square">
              <a:spAutoFit/>
            </a:bodyPr>
            <a:lstStyle/>
            <a:p>
              <a:r>
                <a:rPr lang="en-US" sz="800">
                  <a:solidFill>
                    <a:srgbClr val="FFFF99"/>
                  </a:solidFill>
                </a:rPr>
                <a:t>https://landfire.cr.usgs.gov/geoareasmaps/LF2016/LF2016Remap_EVH_forweb_NW.png</a:t>
              </a:r>
            </a:p>
          </p:txBody>
        </p:sp>
        <p:pic>
          <p:nvPicPr>
            <p:cNvPr id="11" name="Picture 10" descr="Map&#10;&#10;Description automatically generated">
              <a:extLst>
                <a:ext uri="{FF2B5EF4-FFF2-40B4-BE49-F238E27FC236}">
                  <a16:creationId xmlns:a16="http://schemas.microsoft.com/office/drawing/2014/main" id="{44577372-D4AA-4A1C-ABA3-035B68488800}"/>
                </a:ext>
              </a:extLst>
            </p:cNvPr>
            <p:cNvPicPr>
              <a:picLocks noChangeAspect="1"/>
            </p:cNvPicPr>
            <p:nvPr/>
          </p:nvPicPr>
          <p:blipFill>
            <a:blip r:embed="rId3"/>
            <a:stretch>
              <a:fillRect/>
            </a:stretch>
          </p:blipFill>
          <p:spPr>
            <a:xfrm>
              <a:off x="4800600" y="1347282"/>
              <a:ext cx="4176884" cy="2609695"/>
            </a:xfrm>
            <a:prstGeom prst="rect">
              <a:avLst/>
            </a:prstGeom>
          </p:spPr>
        </p:pic>
      </p:grpSp>
      <p:sp>
        <p:nvSpPr>
          <p:cNvPr id="14" name="TextBox 13">
            <a:extLst>
              <a:ext uri="{FF2B5EF4-FFF2-40B4-BE49-F238E27FC236}">
                <a16:creationId xmlns:a16="http://schemas.microsoft.com/office/drawing/2014/main" id="{F01AAE9D-5E15-40F3-AAE7-DB186FB52048}"/>
              </a:ext>
            </a:extLst>
          </p:cNvPr>
          <p:cNvSpPr txBox="1"/>
          <p:nvPr/>
        </p:nvSpPr>
        <p:spPr>
          <a:xfrm>
            <a:off x="7754815" y="1342292"/>
            <a:ext cx="1219200" cy="584775"/>
          </a:xfrm>
          <a:prstGeom prst="rect">
            <a:avLst/>
          </a:prstGeom>
          <a:noFill/>
        </p:spPr>
        <p:txBody>
          <a:bodyPr wrap="square" rtlCol="0">
            <a:spAutoFit/>
          </a:bodyPr>
          <a:lstStyle/>
          <a:p>
            <a:pPr algn="ctr"/>
            <a:r>
              <a:rPr lang="en-US" sz="3200">
                <a:solidFill>
                  <a:srgbClr val="3B528B"/>
                </a:solidFill>
              </a:rPr>
              <a:t>EVH</a:t>
            </a:r>
          </a:p>
        </p:txBody>
      </p:sp>
      <p:sp>
        <p:nvSpPr>
          <p:cNvPr id="21" name="Content Placeholder 20">
            <a:extLst>
              <a:ext uri="{FF2B5EF4-FFF2-40B4-BE49-F238E27FC236}">
                <a16:creationId xmlns:a16="http://schemas.microsoft.com/office/drawing/2014/main" id="{B2BB24CB-5EA4-4231-A667-7C2E3C4DEB0B}"/>
              </a:ext>
            </a:extLst>
          </p:cNvPr>
          <p:cNvSpPr>
            <a:spLocks noGrp="1"/>
          </p:cNvSpPr>
          <p:nvPr>
            <p:ph sz="half" idx="1"/>
          </p:nvPr>
        </p:nvSpPr>
        <p:spPr>
          <a:xfrm>
            <a:off x="479076" y="4209620"/>
            <a:ext cx="3540796" cy="1076438"/>
          </a:xfrm>
        </p:spPr>
        <p:txBody>
          <a:bodyPr/>
          <a:lstStyle/>
          <a:p>
            <a:pPr marL="0" indent="0" algn="ctr">
              <a:buNone/>
            </a:pPr>
            <a:r>
              <a:rPr lang="en-US"/>
              <a:t>Percent Cover</a:t>
            </a:r>
          </a:p>
          <a:p>
            <a:pPr lvl="1" algn="ctr"/>
            <a:r>
              <a:rPr lang="en-US"/>
              <a:t>10- 100% cover</a:t>
            </a:r>
          </a:p>
        </p:txBody>
      </p:sp>
      <p:sp>
        <p:nvSpPr>
          <p:cNvPr id="22" name="Content Placeholder 21">
            <a:extLst>
              <a:ext uri="{FF2B5EF4-FFF2-40B4-BE49-F238E27FC236}">
                <a16:creationId xmlns:a16="http://schemas.microsoft.com/office/drawing/2014/main" id="{38B3DACB-E852-4E94-866D-3ABE002E5054}"/>
              </a:ext>
            </a:extLst>
          </p:cNvPr>
          <p:cNvSpPr>
            <a:spLocks noGrp="1"/>
          </p:cNvSpPr>
          <p:nvPr>
            <p:ph sz="half" idx="2"/>
          </p:nvPr>
        </p:nvSpPr>
        <p:spPr>
          <a:xfrm>
            <a:off x="5675813" y="4209620"/>
            <a:ext cx="2335823" cy="1078992"/>
          </a:xfrm>
        </p:spPr>
        <p:txBody>
          <a:bodyPr/>
          <a:lstStyle/>
          <a:p>
            <a:pPr marL="0" indent="0" algn="ctr">
              <a:buNone/>
            </a:pPr>
            <a:r>
              <a:rPr lang="en-US"/>
              <a:t>Height</a:t>
            </a:r>
          </a:p>
          <a:p>
            <a:pPr lvl="1" algn="ctr"/>
            <a:r>
              <a:rPr lang="en-US"/>
              <a:t>In meters</a:t>
            </a:r>
          </a:p>
        </p:txBody>
      </p:sp>
      <p:sp>
        <p:nvSpPr>
          <p:cNvPr id="24" name="Content Placeholder 20">
            <a:extLst>
              <a:ext uri="{FF2B5EF4-FFF2-40B4-BE49-F238E27FC236}">
                <a16:creationId xmlns:a16="http://schemas.microsoft.com/office/drawing/2014/main" id="{10957CC3-C412-4239-B262-A8DAAAC80E31}"/>
              </a:ext>
            </a:extLst>
          </p:cNvPr>
          <p:cNvSpPr txBox="1">
            <a:spLocks/>
          </p:cNvSpPr>
          <p:nvPr/>
        </p:nvSpPr>
        <p:spPr bwMode="auto">
          <a:xfrm>
            <a:off x="2549076" y="5257800"/>
            <a:ext cx="4294648" cy="10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30 m product (Landsat)</a:t>
            </a:r>
          </a:p>
          <a:p>
            <a:pPr algn="ctr"/>
            <a:r>
              <a:rPr lang="en-US" sz="2000"/>
              <a:t>Tree, herb, and shrub layers</a:t>
            </a:r>
          </a:p>
        </p:txBody>
      </p:sp>
    </p:spTree>
    <p:extLst>
      <p:ext uri="{BB962C8B-B14F-4D97-AF65-F5344CB8AC3E}">
        <p14:creationId xmlns:p14="http://schemas.microsoft.com/office/powerpoint/2010/main" val="1065742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AD82-4972-4E41-8F2C-9503A088E7BE}"/>
              </a:ext>
            </a:extLst>
          </p:cNvPr>
          <p:cNvSpPr>
            <a:spLocks noGrp="1"/>
          </p:cNvSpPr>
          <p:nvPr>
            <p:ph type="title"/>
          </p:nvPr>
        </p:nvSpPr>
        <p:spPr/>
        <p:txBody>
          <a:bodyPr/>
          <a:lstStyle/>
          <a:p>
            <a:r>
              <a:rPr lang="en-US"/>
              <a:t>Previous Modeling and Mapping Processes</a:t>
            </a:r>
          </a:p>
        </p:txBody>
      </p:sp>
      <p:grpSp>
        <p:nvGrpSpPr>
          <p:cNvPr id="3" name="Group 2" descr="Picture showing the modeling flow diagram.">
            <a:extLst>
              <a:ext uri="{FF2B5EF4-FFF2-40B4-BE49-F238E27FC236}">
                <a16:creationId xmlns:a16="http://schemas.microsoft.com/office/drawing/2014/main" id="{29A1E0B8-B83D-4908-AC6E-733B997973B3}"/>
              </a:ext>
            </a:extLst>
          </p:cNvPr>
          <p:cNvGrpSpPr/>
          <p:nvPr/>
        </p:nvGrpSpPr>
        <p:grpSpPr>
          <a:xfrm>
            <a:off x="1951892" y="1395412"/>
            <a:ext cx="3428635" cy="4319588"/>
            <a:chOff x="1957753" y="1536700"/>
            <a:chExt cx="3428635" cy="4319588"/>
          </a:xfrm>
        </p:grpSpPr>
        <p:sp>
          <p:nvSpPr>
            <p:cNvPr id="4" name="Rectangle 5">
              <a:extLst>
                <a:ext uri="{FF2B5EF4-FFF2-40B4-BE49-F238E27FC236}">
                  <a16:creationId xmlns:a16="http://schemas.microsoft.com/office/drawing/2014/main" id="{8C60AE3B-B39B-4750-9788-5BA7ED5798A2}"/>
                </a:ext>
              </a:extLst>
            </p:cNvPr>
            <p:cNvSpPr>
              <a:spLocks noChangeArrowheads="1"/>
            </p:cNvSpPr>
            <p:nvPr/>
          </p:nvSpPr>
          <p:spPr bwMode="auto">
            <a:xfrm>
              <a:off x="2773363" y="1612900"/>
              <a:ext cx="782638" cy="588963"/>
            </a:xfrm>
            <a:prstGeom prst="rect">
              <a:avLst/>
            </a:prstGeom>
            <a:noFill/>
            <a:ln w="2063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9C702777-1D7E-4580-AD91-34B84ED7C240}"/>
                </a:ext>
              </a:extLst>
            </p:cNvPr>
            <p:cNvSpPr>
              <a:spLocks noChangeArrowheads="1"/>
            </p:cNvSpPr>
            <p:nvPr/>
          </p:nvSpPr>
          <p:spPr bwMode="auto">
            <a:xfrm>
              <a:off x="2938463" y="1835150"/>
              <a:ext cx="434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LFRDB</a:t>
              </a:r>
              <a:endParaRPr kumimoji="0" lang="en-US" altLang="en-US" sz="1800" b="0" i="0" u="none" strike="noStrike" cap="none" normalizeH="0" baseline="0">
                <a:ln>
                  <a:noFill/>
                </a:ln>
                <a:solidFill>
                  <a:schemeClr val="bg1">
                    <a:lumMod val="95000"/>
                  </a:schemeClr>
                </a:solidFill>
                <a:effectLst/>
              </a:endParaRPr>
            </a:p>
          </p:txBody>
        </p:sp>
        <p:sp>
          <p:nvSpPr>
            <p:cNvPr id="6" name="Freeform 7">
              <a:extLst>
                <a:ext uri="{FF2B5EF4-FFF2-40B4-BE49-F238E27FC236}">
                  <a16:creationId xmlns:a16="http://schemas.microsoft.com/office/drawing/2014/main" id="{1008AC5F-ACE3-47BC-977C-347E1DF6630B}"/>
                </a:ext>
              </a:extLst>
            </p:cNvPr>
            <p:cNvSpPr>
              <a:spLocks/>
            </p:cNvSpPr>
            <p:nvPr/>
          </p:nvSpPr>
          <p:spPr bwMode="auto">
            <a:xfrm>
              <a:off x="3819525" y="1536700"/>
              <a:ext cx="1566863" cy="784225"/>
            </a:xfrm>
            <a:custGeom>
              <a:avLst/>
              <a:gdLst>
                <a:gd name="T0" fmla="*/ 0 w 987"/>
                <a:gd name="T1" fmla="*/ 247 h 494"/>
                <a:gd name="T2" fmla="*/ 493 w 987"/>
                <a:gd name="T3" fmla="*/ 0 h 494"/>
                <a:gd name="T4" fmla="*/ 987 w 987"/>
                <a:gd name="T5" fmla="*/ 247 h 494"/>
                <a:gd name="T6" fmla="*/ 493 w 987"/>
                <a:gd name="T7" fmla="*/ 494 h 494"/>
                <a:gd name="T8" fmla="*/ 0 w 987"/>
                <a:gd name="T9" fmla="*/ 247 h 494"/>
              </a:gdLst>
              <a:ahLst/>
              <a:cxnLst>
                <a:cxn ang="0">
                  <a:pos x="T0" y="T1"/>
                </a:cxn>
                <a:cxn ang="0">
                  <a:pos x="T2" y="T3"/>
                </a:cxn>
                <a:cxn ang="0">
                  <a:pos x="T4" y="T5"/>
                </a:cxn>
                <a:cxn ang="0">
                  <a:pos x="T6" y="T7"/>
                </a:cxn>
                <a:cxn ang="0">
                  <a:pos x="T8" y="T9"/>
                </a:cxn>
              </a:cxnLst>
              <a:rect l="0" t="0" r="r" b="b"/>
              <a:pathLst>
                <a:path w="987" h="494">
                  <a:moveTo>
                    <a:pt x="0" y="247"/>
                  </a:moveTo>
                  <a:lnTo>
                    <a:pt x="493" y="0"/>
                  </a:lnTo>
                  <a:lnTo>
                    <a:pt x="987" y="247"/>
                  </a:lnTo>
                  <a:lnTo>
                    <a:pt x="493" y="494"/>
                  </a:lnTo>
                  <a:lnTo>
                    <a:pt x="0" y="247"/>
                  </a:lnTo>
                  <a:close/>
                </a:path>
              </a:pathLst>
            </a:custGeom>
            <a:noFill/>
            <a:ln w="2063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8">
              <a:extLst>
                <a:ext uri="{FF2B5EF4-FFF2-40B4-BE49-F238E27FC236}">
                  <a16:creationId xmlns:a16="http://schemas.microsoft.com/office/drawing/2014/main" id="{F3B77D12-AFD2-4511-B2B1-F61BF39AF125}"/>
                </a:ext>
              </a:extLst>
            </p:cNvPr>
            <p:cNvSpPr>
              <a:spLocks noChangeArrowheads="1"/>
            </p:cNvSpPr>
            <p:nvPr/>
          </p:nvSpPr>
          <p:spPr bwMode="auto">
            <a:xfrm>
              <a:off x="4425950" y="1860550"/>
              <a:ext cx="3494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Query</a:t>
              </a:r>
              <a:endParaRPr kumimoji="0" lang="en-US" altLang="en-US" sz="1800" b="0" i="0" u="none" strike="noStrike" cap="none" normalizeH="0" baseline="0">
                <a:ln>
                  <a:noFill/>
                </a:ln>
                <a:solidFill>
                  <a:schemeClr val="bg1">
                    <a:lumMod val="95000"/>
                  </a:schemeClr>
                </a:solidFill>
                <a:effectLst/>
              </a:endParaRPr>
            </a:p>
          </p:txBody>
        </p:sp>
        <p:sp>
          <p:nvSpPr>
            <p:cNvPr id="8" name="Oval 9">
              <a:extLst>
                <a:ext uri="{FF2B5EF4-FFF2-40B4-BE49-F238E27FC236}">
                  <a16:creationId xmlns:a16="http://schemas.microsoft.com/office/drawing/2014/main" id="{CA077FAB-64FA-4554-AE47-BBD2D0A737C2}"/>
                </a:ext>
              </a:extLst>
            </p:cNvPr>
            <p:cNvSpPr>
              <a:spLocks noChangeArrowheads="1"/>
            </p:cNvSpPr>
            <p:nvPr/>
          </p:nvSpPr>
          <p:spPr bwMode="auto">
            <a:xfrm>
              <a:off x="4113213" y="2570163"/>
              <a:ext cx="981075" cy="977900"/>
            </a:xfrm>
            <a:prstGeom prst="ellipse">
              <a:avLst/>
            </a:prstGeom>
            <a:noFill/>
            <a:ln w="2070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9" name="Rectangle 11">
              <a:extLst>
                <a:ext uri="{FF2B5EF4-FFF2-40B4-BE49-F238E27FC236}">
                  <a16:creationId xmlns:a16="http://schemas.microsoft.com/office/drawing/2014/main" id="{CD3568F8-9CA6-43D4-9856-0CB41129C4D9}"/>
                </a:ext>
              </a:extLst>
            </p:cNvPr>
            <p:cNvSpPr>
              <a:spLocks noChangeArrowheads="1"/>
            </p:cNvSpPr>
            <p:nvPr/>
          </p:nvSpPr>
          <p:spPr bwMode="auto">
            <a:xfrm>
              <a:off x="4393757" y="287337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chemeClr val="bg1">
                      <a:lumMod val="95000"/>
                    </a:schemeClr>
                  </a:solidFill>
                  <a:effectLst/>
                  <a:latin typeface="Times New Roman" panose="02020603050405020304" pitchFamily="18" charset="0"/>
                </a:rPr>
                <a:t>LFRDB </a:t>
              </a:r>
              <a:endParaRPr kumimoji="0" lang="en-US" altLang="en-US" sz="1800" b="0" i="0" u="none" strike="noStrike" cap="none" normalizeH="0" baseline="0">
                <a:ln>
                  <a:noFill/>
                </a:ln>
                <a:solidFill>
                  <a:schemeClr val="bg1">
                    <a:lumMod val="95000"/>
                  </a:schemeClr>
                </a:solidFill>
                <a:effectLst/>
              </a:endParaRPr>
            </a:p>
          </p:txBody>
        </p:sp>
        <p:sp>
          <p:nvSpPr>
            <p:cNvPr id="10" name="Rectangle 12">
              <a:extLst>
                <a:ext uri="{FF2B5EF4-FFF2-40B4-BE49-F238E27FC236}">
                  <a16:creationId xmlns:a16="http://schemas.microsoft.com/office/drawing/2014/main" id="{3BA274BE-6A04-47A8-A889-D889BB03D168}"/>
                </a:ext>
              </a:extLst>
            </p:cNvPr>
            <p:cNvSpPr>
              <a:spLocks noChangeArrowheads="1"/>
            </p:cNvSpPr>
            <p:nvPr/>
          </p:nvSpPr>
          <p:spPr bwMode="auto">
            <a:xfrm>
              <a:off x="4363300" y="3003550"/>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b="1">
                  <a:solidFill>
                    <a:schemeClr val="bg1">
                      <a:lumMod val="95000"/>
                    </a:schemeClr>
                  </a:solidFill>
                  <a:latin typeface="Times New Roman" panose="02020603050405020304" pitchFamily="18" charset="0"/>
                </a:rPr>
                <a:t>a</a:t>
              </a:r>
              <a:r>
                <a:rPr kumimoji="0" lang="en-US" altLang="en-US" sz="900" b="1" i="0" u="none" strike="noStrike" cap="none" normalizeH="0" baseline="0">
                  <a:ln>
                    <a:noFill/>
                  </a:ln>
                  <a:solidFill>
                    <a:schemeClr val="bg1">
                      <a:lumMod val="95000"/>
                    </a:schemeClr>
                  </a:solidFill>
                  <a:effectLst/>
                  <a:latin typeface="Times New Roman" panose="02020603050405020304" pitchFamily="18" charset="0"/>
                </a:rPr>
                <a:t>nd lidar </a:t>
              </a:r>
              <a:endParaRPr kumimoji="0" lang="en-US" altLang="en-US" sz="1800" b="0" i="0" u="none" strike="noStrike" cap="none" normalizeH="0" baseline="0">
                <a:ln>
                  <a:noFill/>
                </a:ln>
                <a:solidFill>
                  <a:schemeClr val="bg1">
                    <a:lumMod val="95000"/>
                  </a:schemeClr>
                </a:solidFill>
                <a:effectLst/>
              </a:endParaRPr>
            </a:p>
          </p:txBody>
        </p:sp>
        <p:sp>
          <p:nvSpPr>
            <p:cNvPr id="13" name="Rectangle 15">
              <a:extLst>
                <a:ext uri="{FF2B5EF4-FFF2-40B4-BE49-F238E27FC236}">
                  <a16:creationId xmlns:a16="http://schemas.microsoft.com/office/drawing/2014/main" id="{15149BD4-7D81-4A4C-995E-8EE0277BC250}"/>
                </a:ext>
              </a:extLst>
            </p:cNvPr>
            <p:cNvSpPr>
              <a:spLocks noChangeArrowheads="1"/>
            </p:cNvSpPr>
            <p:nvPr/>
          </p:nvSpPr>
          <p:spPr bwMode="auto">
            <a:xfrm>
              <a:off x="4494746" y="3126989"/>
              <a:ext cx="2180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chemeClr val="bg1">
                      <a:lumMod val="95000"/>
                    </a:schemeClr>
                  </a:solidFill>
                  <a:effectLst/>
                  <a:latin typeface="Times New Roman" panose="02020603050405020304" pitchFamily="18" charset="0"/>
                </a:rPr>
                <a:t>data</a:t>
              </a:r>
              <a:endParaRPr kumimoji="0" lang="en-US" altLang="en-US" sz="1800" b="0" i="0" u="none" strike="noStrike" cap="none" normalizeH="0" baseline="0">
                <a:ln>
                  <a:noFill/>
                </a:ln>
                <a:solidFill>
                  <a:schemeClr val="bg1">
                    <a:lumMod val="95000"/>
                  </a:schemeClr>
                </a:solidFill>
                <a:effectLst/>
              </a:endParaRPr>
            </a:p>
          </p:txBody>
        </p:sp>
        <p:sp>
          <p:nvSpPr>
            <p:cNvPr id="14" name="Freeform 16">
              <a:extLst>
                <a:ext uri="{FF2B5EF4-FFF2-40B4-BE49-F238E27FC236}">
                  <a16:creationId xmlns:a16="http://schemas.microsoft.com/office/drawing/2014/main" id="{7B0BFB68-2452-4A5F-982E-70EE7AFA3909}"/>
                </a:ext>
              </a:extLst>
            </p:cNvPr>
            <p:cNvSpPr>
              <a:spLocks noEditPoints="1"/>
            </p:cNvSpPr>
            <p:nvPr/>
          </p:nvSpPr>
          <p:spPr bwMode="auto">
            <a:xfrm>
              <a:off x="4537075" y="2292350"/>
              <a:ext cx="130175" cy="274638"/>
            </a:xfrm>
            <a:custGeom>
              <a:avLst/>
              <a:gdLst>
                <a:gd name="T0" fmla="*/ 54 w 82"/>
                <a:gd name="T1" fmla="*/ 0 h 173"/>
                <a:gd name="T2" fmla="*/ 54 w 82"/>
                <a:gd name="T3" fmla="*/ 105 h 173"/>
                <a:gd name="T4" fmla="*/ 27 w 82"/>
                <a:gd name="T5" fmla="*/ 105 h 173"/>
                <a:gd name="T6" fmla="*/ 27 w 82"/>
                <a:gd name="T7" fmla="*/ 0 h 173"/>
                <a:gd name="T8" fmla="*/ 54 w 82"/>
                <a:gd name="T9" fmla="*/ 0 h 173"/>
                <a:gd name="T10" fmla="*/ 82 w 82"/>
                <a:gd name="T11" fmla="*/ 91 h 173"/>
                <a:gd name="T12" fmla="*/ 41 w 82"/>
                <a:gd name="T13" fmla="*/ 173 h 173"/>
                <a:gd name="T14" fmla="*/ 0 w 82"/>
                <a:gd name="T15" fmla="*/ 91 h 173"/>
                <a:gd name="T16" fmla="*/ 82 w 82"/>
                <a:gd name="T17" fmla="*/ 9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73">
                  <a:moveTo>
                    <a:pt x="54" y="0"/>
                  </a:moveTo>
                  <a:lnTo>
                    <a:pt x="54" y="105"/>
                  </a:lnTo>
                  <a:lnTo>
                    <a:pt x="27" y="105"/>
                  </a:lnTo>
                  <a:lnTo>
                    <a:pt x="27" y="0"/>
                  </a:lnTo>
                  <a:lnTo>
                    <a:pt x="54" y="0"/>
                  </a:lnTo>
                  <a:close/>
                  <a:moveTo>
                    <a:pt x="82" y="91"/>
                  </a:moveTo>
                  <a:lnTo>
                    <a:pt x="41" y="173"/>
                  </a:lnTo>
                  <a:lnTo>
                    <a:pt x="0" y="91"/>
                  </a:lnTo>
                  <a:lnTo>
                    <a:pt x="82" y="91"/>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7">
              <a:extLst>
                <a:ext uri="{FF2B5EF4-FFF2-40B4-BE49-F238E27FC236}">
                  <a16:creationId xmlns:a16="http://schemas.microsoft.com/office/drawing/2014/main" id="{57EF2A5D-DE47-459A-B8A2-CDB9A8B5351F}"/>
                </a:ext>
              </a:extLst>
            </p:cNvPr>
            <p:cNvSpPr>
              <a:spLocks/>
            </p:cNvSpPr>
            <p:nvPr/>
          </p:nvSpPr>
          <p:spPr bwMode="auto">
            <a:xfrm>
              <a:off x="3819525" y="3822700"/>
              <a:ext cx="1566863" cy="782638"/>
            </a:xfrm>
            <a:custGeom>
              <a:avLst/>
              <a:gdLst>
                <a:gd name="T0" fmla="*/ 0 w 987"/>
                <a:gd name="T1" fmla="*/ 247 h 493"/>
                <a:gd name="T2" fmla="*/ 493 w 987"/>
                <a:gd name="T3" fmla="*/ 0 h 493"/>
                <a:gd name="T4" fmla="*/ 987 w 987"/>
                <a:gd name="T5" fmla="*/ 247 h 493"/>
                <a:gd name="T6" fmla="*/ 493 w 987"/>
                <a:gd name="T7" fmla="*/ 493 h 493"/>
                <a:gd name="T8" fmla="*/ 0 w 987"/>
                <a:gd name="T9" fmla="*/ 247 h 493"/>
              </a:gdLst>
              <a:ahLst/>
              <a:cxnLst>
                <a:cxn ang="0">
                  <a:pos x="T0" y="T1"/>
                </a:cxn>
                <a:cxn ang="0">
                  <a:pos x="T2" y="T3"/>
                </a:cxn>
                <a:cxn ang="0">
                  <a:pos x="T4" y="T5"/>
                </a:cxn>
                <a:cxn ang="0">
                  <a:pos x="T6" y="T7"/>
                </a:cxn>
                <a:cxn ang="0">
                  <a:pos x="T8" y="T9"/>
                </a:cxn>
              </a:cxnLst>
              <a:rect l="0" t="0" r="r" b="b"/>
              <a:pathLst>
                <a:path w="987" h="493">
                  <a:moveTo>
                    <a:pt x="0" y="247"/>
                  </a:moveTo>
                  <a:lnTo>
                    <a:pt x="493" y="0"/>
                  </a:lnTo>
                  <a:lnTo>
                    <a:pt x="987" y="247"/>
                  </a:lnTo>
                  <a:lnTo>
                    <a:pt x="493" y="493"/>
                  </a:lnTo>
                  <a:lnTo>
                    <a:pt x="0" y="247"/>
                  </a:lnTo>
                  <a:close/>
                </a:path>
              </a:pathLst>
            </a:custGeom>
            <a:noFill/>
            <a:ln w="2063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8">
              <a:extLst>
                <a:ext uri="{FF2B5EF4-FFF2-40B4-BE49-F238E27FC236}">
                  <a16:creationId xmlns:a16="http://schemas.microsoft.com/office/drawing/2014/main" id="{2021B039-65D6-46F6-B11D-64C099729CA5}"/>
                </a:ext>
              </a:extLst>
            </p:cNvPr>
            <p:cNvSpPr>
              <a:spLocks noChangeArrowheads="1"/>
            </p:cNvSpPr>
            <p:nvPr/>
          </p:nvSpPr>
          <p:spPr bwMode="auto">
            <a:xfrm>
              <a:off x="4425950" y="4141788"/>
              <a:ext cx="3494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Model</a:t>
              </a:r>
              <a:endParaRPr kumimoji="0" lang="en-US" altLang="en-US" sz="1800" b="0" i="0" u="none" strike="noStrike" cap="none" normalizeH="0" baseline="0">
                <a:ln>
                  <a:noFill/>
                </a:ln>
                <a:solidFill>
                  <a:schemeClr val="bg1">
                    <a:lumMod val="95000"/>
                  </a:schemeClr>
                </a:solidFill>
                <a:effectLst/>
              </a:endParaRPr>
            </a:p>
          </p:txBody>
        </p:sp>
        <p:sp>
          <p:nvSpPr>
            <p:cNvPr id="17" name="Freeform 19">
              <a:extLst>
                <a:ext uri="{FF2B5EF4-FFF2-40B4-BE49-F238E27FC236}">
                  <a16:creationId xmlns:a16="http://schemas.microsoft.com/office/drawing/2014/main" id="{C9E2A815-780B-4311-8DE7-64791A827722}"/>
                </a:ext>
              </a:extLst>
            </p:cNvPr>
            <p:cNvSpPr>
              <a:spLocks noEditPoints="1"/>
            </p:cNvSpPr>
            <p:nvPr/>
          </p:nvSpPr>
          <p:spPr bwMode="auto">
            <a:xfrm>
              <a:off x="4537075" y="4605338"/>
              <a:ext cx="130175" cy="273050"/>
            </a:xfrm>
            <a:custGeom>
              <a:avLst/>
              <a:gdLst>
                <a:gd name="T0" fmla="*/ 54 w 82"/>
                <a:gd name="T1" fmla="*/ 0 h 172"/>
                <a:gd name="T2" fmla="*/ 54 w 82"/>
                <a:gd name="T3" fmla="*/ 104 h 172"/>
                <a:gd name="T4" fmla="*/ 27 w 82"/>
                <a:gd name="T5" fmla="*/ 104 h 172"/>
                <a:gd name="T6" fmla="*/ 27 w 82"/>
                <a:gd name="T7" fmla="*/ 0 h 172"/>
                <a:gd name="T8" fmla="*/ 54 w 82"/>
                <a:gd name="T9" fmla="*/ 0 h 172"/>
                <a:gd name="T10" fmla="*/ 82 w 82"/>
                <a:gd name="T11" fmla="*/ 90 h 172"/>
                <a:gd name="T12" fmla="*/ 41 w 82"/>
                <a:gd name="T13" fmla="*/ 172 h 172"/>
                <a:gd name="T14" fmla="*/ 0 w 82"/>
                <a:gd name="T15" fmla="*/ 90 h 172"/>
                <a:gd name="T16" fmla="*/ 82 w 82"/>
                <a:gd name="T17" fmla="*/ 9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72">
                  <a:moveTo>
                    <a:pt x="54" y="0"/>
                  </a:moveTo>
                  <a:lnTo>
                    <a:pt x="54" y="104"/>
                  </a:lnTo>
                  <a:lnTo>
                    <a:pt x="27" y="104"/>
                  </a:lnTo>
                  <a:lnTo>
                    <a:pt x="27" y="0"/>
                  </a:lnTo>
                  <a:lnTo>
                    <a:pt x="54" y="0"/>
                  </a:lnTo>
                  <a:close/>
                  <a:moveTo>
                    <a:pt x="82" y="90"/>
                  </a:moveTo>
                  <a:lnTo>
                    <a:pt x="41" y="172"/>
                  </a:lnTo>
                  <a:lnTo>
                    <a:pt x="0" y="90"/>
                  </a:lnTo>
                  <a:lnTo>
                    <a:pt x="82" y="9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0">
              <a:extLst>
                <a:ext uri="{FF2B5EF4-FFF2-40B4-BE49-F238E27FC236}">
                  <a16:creationId xmlns:a16="http://schemas.microsoft.com/office/drawing/2014/main" id="{47DF15A9-0F9D-404F-A384-E33F36BD7D88}"/>
                </a:ext>
              </a:extLst>
            </p:cNvPr>
            <p:cNvSpPr>
              <a:spLocks noEditPoints="1"/>
            </p:cNvSpPr>
            <p:nvPr/>
          </p:nvSpPr>
          <p:spPr bwMode="auto">
            <a:xfrm>
              <a:off x="3543300" y="4148138"/>
              <a:ext cx="273050" cy="130175"/>
            </a:xfrm>
            <a:custGeom>
              <a:avLst/>
              <a:gdLst>
                <a:gd name="T0" fmla="*/ 0 w 172"/>
                <a:gd name="T1" fmla="*/ 27 h 82"/>
                <a:gd name="T2" fmla="*/ 104 w 172"/>
                <a:gd name="T3" fmla="*/ 27 h 82"/>
                <a:gd name="T4" fmla="*/ 104 w 172"/>
                <a:gd name="T5" fmla="*/ 55 h 82"/>
                <a:gd name="T6" fmla="*/ 0 w 172"/>
                <a:gd name="T7" fmla="*/ 55 h 82"/>
                <a:gd name="T8" fmla="*/ 0 w 172"/>
                <a:gd name="T9" fmla="*/ 27 h 82"/>
                <a:gd name="T10" fmla="*/ 90 w 172"/>
                <a:gd name="T11" fmla="*/ 0 h 82"/>
                <a:gd name="T12" fmla="*/ 172 w 172"/>
                <a:gd name="T13" fmla="*/ 41 h 82"/>
                <a:gd name="T14" fmla="*/ 90 w 172"/>
                <a:gd name="T15" fmla="*/ 82 h 82"/>
                <a:gd name="T16" fmla="*/ 90 w 172"/>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82">
                  <a:moveTo>
                    <a:pt x="0" y="27"/>
                  </a:moveTo>
                  <a:lnTo>
                    <a:pt x="104" y="27"/>
                  </a:lnTo>
                  <a:lnTo>
                    <a:pt x="104" y="55"/>
                  </a:lnTo>
                  <a:lnTo>
                    <a:pt x="0" y="55"/>
                  </a:lnTo>
                  <a:lnTo>
                    <a:pt x="0" y="27"/>
                  </a:lnTo>
                  <a:close/>
                  <a:moveTo>
                    <a:pt x="90" y="0"/>
                  </a:moveTo>
                  <a:lnTo>
                    <a:pt x="172" y="41"/>
                  </a:lnTo>
                  <a:lnTo>
                    <a:pt x="90" y="82"/>
                  </a:lnTo>
                  <a:lnTo>
                    <a:pt x="90" y="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21">
              <a:extLst>
                <a:ext uri="{FF2B5EF4-FFF2-40B4-BE49-F238E27FC236}">
                  <a16:creationId xmlns:a16="http://schemas.microsoft.com/office/drawing/2014/main" id="{DDA1F6D6-0D95-47AF-8322-9239EF74ED54}"/>
                </a:ext>
              </a:extLst>
            </p:cNvPr>
            <p:cNvSpPr>
              <a:spLocks noChangeArrowheads="1"/>
            </p:cNvSpPr>
            <p:nvPr/>
          </p:nvSpPr>
          <p:spPr bwMode="auto">
            <a:xfrm>
              <a:off x="1957753" y="3822700"/>
              <a:ext cx="1566863" cy="782638"/>
            </a:xfrm>
            <a:prstGeom prst="rect">
              <a:avLst/>
            </a:prstGeom>
            <a:noFill/>
            <a:ln w="2063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
              <a:extLst>
                <a:ext uri="{FF2B5EF4-FFF2-40B4-BE49-F238E27FC236}">
                  <a16:creationId xmlns:a16="http://schemas.microsoft.com/office/drawing/2014/main" id="{995963FC-4360-47E8-8624-2C4A38F5E12C}"/>
                </a:ext>
              </a:extLst>
            </p:cNvPr>
            <p:cNvSpPr>
              <a:spLocks noChangeArrowheads="1"/>
            </p:cNvSpPr>
            <p:nvPr/>
          </p:nvSpPr>
          <p:spPr bwMode="auto">
            <a:xfrm>
              <a:off x="2268538" y="4141788"/>
              <a:ext cx="9986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Input Raster Data</a:t>
              </a:r>
              <a:endParaRPr kumimoji="0" lang="en-US" altLang="en-US" sz="1800" b="0" i="0" u="none" strike="noStrike" cap="none" normalizeH="0" baseline="0">
                <a:ln>
                  <a:noFill/>
                </a:ln>
                <a:solidFill>
                  <a:schemeClr val="bg1">
                    <a:lumMod val="95000"/>
                  </a:schemeClr>
                </a:solidFill>
                <a:effectLst/>
              </a:endParaRPr>
            </a:p>
          </p:txBody>
        </p:sp>
        <p:sp>
          <p:nvSpPr>
            <p:cNvPr id="21" name="Oval 23">
              <a:extLst>
                <a:ext uri="{FF2B5EF4-FFF2-40B4-BE49-F238E27FC236}">
                  <a16:creationId xmlns:a16="http://schemas.microsoft.com/office/drawing/2014/main" id="{A2A36C9A-A703-48A0-929F-8E207A01A482}"/>
                </a:ext>
              </a:extLst>
            </p:cNvPr>
            <p:cNvSpPr>
              <a:spLocks noChangeArrowheads="1"/>
            </p:cNvSpPr>
            <p:nvPr/>
          </p:nvSpPr>
          <p:spPr bwMode="auto">
            <a:xfrm>
              <a:off x="4113213" y="4876800"/>
              <a:ext cx="981075" cy="979488"/>
            </a:xfrm>
            <a:prstGeom prst="ellipse">
              <a:avLst/>
            </a:prstGeom>
            <a:no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5">
              <a:extLst>
                <a:ext uri="{FF2B5EF4-FFF2-40B4-BE49-F238E27FC236}">
                  <a16:creationId xmlns:a16="http://schemas.microsoft.com/office/drawing/2014/main" id="{A28164A6-AE8E-4CF4-BF89-AF74F7D0ED15}"/>
                </a:ext>
              </a:extLst>
            </p:cNvPr>
            <p:cNvSpPr>
              <a:spLocks noChangeArrowheads="1"/>
            </p:cNvSpPr>
            <p:nvPr/>
          </p:nvSpPr>
          <p:spPr bwMode="auto">
            <a:xfrm>
              <a:off x="4295974" y="5216525"/>
              <a:ext cx="6155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EVC/EVH </a:t>
              </a:r>
              <a:endParaRPr kumimoji="0" lang="en-US" altLang="en-US" sz="1800" b="0" i="0" u="none" strike="noStrike" cap="none" normalizeH="0" baseline="0">
                <a:ln>
                  <a:noFill/>
                </a:ln>
                <a:solidFill>
                  <a:schemeClr val="bg1">
                    <a:lumMod val="95000"/>
                  </a:schemeClr>
                </a:solidFill>
                <a:effectLst/>
              </a:endParaRPr>
            </a:p>
          </p:txBody>
        </p:sp>
        <p:sp>
          <p:nvSpPr>
            <p:cNvPr id="23" name="Rectangle 26">
              <a:extLst>
                <a:ext uri="{FF2B5EF4-FFF2-40B4-BE49-F238E27FC236}">
                  <a16:creationId xmlns:a16="http://schemas.microsoft.com/office/drawing/2014/main" id="{C7A58FFA-3D41-4C9C-AF0E-EAE3796A0AAD}"/>
                </a:ext>
              </a:extLst>
            </p:cNvPr>
            <p:cNvSpPr>
              <a:spLocks noChangeArrowheads="1"/>
            </p:cNvSpPr>
            <p:nvPr/>
          </p:nvSpPr>
          <p:spPr bwMode="auto">
            <a:xfrm>
              <a:off x="4438641" y="5372100"/>
              <a:ext cx="3302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lumMod val="95000"/>
                    </a:schemeClr>
                  </a:solidFill>
                  <a:effectLst/>
                  <a:latin typeface="Times New Roman" panose="02020603050405020304" pitchFamily="18" charset="0"/>
                </a:rPr>
                <a:t>raster</a:t>
              </a:r>
              <a:endParaRPr kumimoji="0" lang="en-US" altLang="en-US" sz="1800" b="0" i="0" u="none" strike="noStrike" cap="none" normalizeH="0" baseline="0">
                <a:ln>
                  <a:noFill/>
                </a:ln>
                <a:solidFill>
                  <a:schemeClr val="bg1">
                    <a:lumMod val="95000"/>
                  </a:schemeClr>
                </a:solidFill>
                <a:effectLst/>
              </a:endParaRPr>
            </a:p>
          </p:txBody>
        </p:sp>
        <p:sp>
          <p:nvSpPr>
            <p:cNvPr id="24" name="Freeform 27">
              <a:extLst>
                <a:ext uri="{FF2B5EF4-FFF2-40B4-BE49-F238E27FC236}">
                  <a16:creationId xmlns:a16="http://schemas.microsoft.com/office/drawing/2014/main" id="{1478C4F6-BFDD-48DF-97C5-36B38A5090BA}"/>
                </a:ext>
              </a:extLst>
            </p:cNvPr>
            <p:cNvSpPr>
              <a:spLocks noEditPoints="1"/>
            </p:cNvSpPr>
            <p:nvPr/>
          </p:nvSpPr>
          <p:spPr bwMode="auto">
            <a:xfrm>
              <a:off x="4537075" y="3546475"/>
              <a:ext cx="130175" cy="273050"/>
            </a:xfrm>
            <a:custGeom>
              <a:avLst/>
              <a:gdLst>
                <a:gd name="T0" fmla="*/ 54 w 82"/>
                <a:gd name="T1" fmla="*/ 0 h 172"/>
                <a:gd name="T2" fmla="*/ 54 w 82"/>
                <a:gd name="T3" fmla="*/ 104 h 172"/>
                <a:gd name="T4" fmla="*/ 27 w 82"/>
                <a:gd name="T5" fmla="*/ 104 h 172"/>
                <a:gd name="T6" fmla="*/ 27 w 82"/>
                <a:gd name="T7" fmla="*/ 0 h 172"/>
                <a:gd name="T8" fmla="*/ 54 w 82"/>
                <a:gd name="T9" fmla="*/ 0 h 172"/>
                <a:gd name="T10" fmla="*/ 82 w 82"/>
                <a:gd name="T11" fmla="*/ 90 h 172"/>
                <a:gd name="T12" fmla="*/ 41 w 82"/>
                <a:gd name="T13" fmla="*/ 172 h 172"/>
                <a:gd name="T14" fmla="*/ 0 w 82"/>
                <a:gd name="T15" fmla="*/ 90 h 172"/>
                <a:gd name="T16" fmla="*/ 82 w 82"/>
                <a:gd name="T17" fmla="*/ 9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72">
                  <a:moveTo>
                    <a:pt x="54" y="0"/>
                  </a:moveTo>
                  <a:lnTo>
                    <a:pt x="54" y="104"/>
                  </a:lnTo>
                  <a:lnTo>
                    <a:pt x="27" y="104"/>
                  </a:lnTo>
                  <a:lnTo>
                    <a:pt x="27" y="0"/>
                  </a:lnTo>
                  <a:lnTo>
                    <a:pt x="54" y="0"/>
                  </a:lnTo>
                  <a:close/>
                  <a:moveTo>
                    <a:pt x="82" y="90"/>
                  </a:moveTo>
                  <a:lnTo>
                    <a:pt x="41" y="172"/>
                  </a:lnTo>
                  <a:lnTo>
                    <a:pt x="0" y="90"/>
                  </a:lnTo>
                  <a:lnTo>
                    <a:pt x="82" y="9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8">
              <a:extLst>
                <a:ext uri="{FF2B5EF4-FFF2-40B4-BE49-F238E27FC236}">
                  <a16:creationId xmlns:a16="http://schemas.microsoft.com/office/drawing/2014/main" id="{C43C53D9-9FC8-48A8-A46C-661B8AF897EC}"/>
                </a:ext>
              </a:extLst>
            </p:cNvPr>
            <p:cNvSpPr>
              <a:spLocks noEditPoints="1"/>
            </p:cNvSpPr>
            <p:nvPr/>
          </p:nvSpPr>
          <p:spPr bwMode="auto">
            <a:xfrm>
              <a:off x="3568700" y="1862138"/>
              <a:ext cx="274638" cy="130175"/>
            </a:xfrm>
            <a:custGeom>
              <a:avLst/>
              <a:gdLst>
                <a:gd name="T0" fmla="*/ 0 w 173"/>
                <a:gd name="T1" fmla="*/ 28 h 82"/>
                <a:gd name="T2" fmla="*/ 104 w 173"/>
                <a:gd name="T3" fmla="*/ 28 h 82"/>
                <a:gd name="T4" fmla="*/ 104 w 173"/>
                <a:gd name="T5" fmla="*/ 55 h 82"/>
                <a:gd name="T6" fmla="*/ 0 w 173"/>
                <a:gd name="T7" fmla="*/ 55 h 82"/>
                <a:gd name="T8" fmla="*/ 0 w 173"/>
                <a:gd name="T9" fmla="*/ 28 h 82"/>
                <a:gd name="T10" fmla="*/ 91 w 173"/>
                <a:gd name="T11" fmla="*/ 0 h 82"/>
                <a:gd name="T12" fmla="*/ 173 w 173"/>
                <a:gd name="T13" fmla="*/ 41 h 82"/>
                <a:gd name="T14" fmla="*/ 91 w 173"/>
                <a:gd name="T15" fmla="*/ 82 h 82"/>
                <a:gd name="T16" fmla="*/ 91 w 173"/>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82">
                  <a:moveTo>
                    <a:pt x="0" y="28"/>
                  </a:moveTo>
                  <a:lnTo>
                    <a:pt x="104" y="28"/>
                  </a:lnTo>
                  <a:lnTo>
                    <a:pt x="104" y="55"/>
                  </a:lnTo>
                  <a:lnTo>
                    <a:pt x="0" y="55"/>
                  </a:lnTo>
                  <a:lnTo>
                    <a:pt x="0" y="28"/>
                  </a:lnTo>
                  <a:close/>
                  <a:moveTo>
                    <a:pt x="91" y="0"/>
                  </a:moveTo>
                  <a:lnTo>
                    <a:pt x="173" y="41"/>
                  </a:lnTo>
                  <a:lnTo>
                    <a:pt x="91" y="82"/>
                  </a:lnTo>
                  <a:lnTo>
                    <a:pt x="91" y="0"/>
                  </a:lnTo>
                  <a:close/>
                </a:path>
              </a:pathLst>
            </a:custGeom>
            <a:solidFill>
              <a:schemeClr val="bg1"/>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35763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69F2-94E0-46EE-A6F2-41CCFD182BE9}"/>
              </a:ext>
            </a:extLst>
          </p:cNvPr>
          <p:cNvSpPr>
            <a:spLocks noGrp="1"/>
          </p:cNvSpPr>
          <p:nvPr>
            <p:ph type="title"/>
          </p:nvPr>
        </p:nvSpPr>
        <p:spPr/>
        <p:txBody>
          <a:bodyPr/>
          <a:lstStyle/>
          <a:p>
            <a:r>
              <a:rPr lang="en-US"/>
              <a:t>Modeling and Mapping Process</a:t>
            </a:r>
          </a:p>
        </p:txBody>
      </p:sp>
      <p:grpSp>
        <p:nvGrpSpPr>
          <p:cNvPr id="62" name="Group 61" descr="A diagram showing the mapping process">
            <a:extLst>
              <a:ext uri="{FF2B5EF4-FFF2-40B4-BE49-F238E27FC236}">
                <a16:creationId xmlns:a16="http://schemas.microsoft.com/office/drawing/2014/main" id="{71C7D2C7-036E-4465-A85B-E5FFAD5FEE53}"/>
              </a:ext>
            </a:extLst>
          </p:cNvPr>
          <p:cNvGrpSpPr/>
          <p:nvPr/>
        </p:nvGrpSpPr>
        <p:grpSpPr>
          <a:xfrm>
            <a:off x="599286" y="981075"/>
            <a:ext cx="5963683" cy="5716587"/>
            <a:chOff x="599286" y="981075"/>
            <a:chExt cx="5963683" cy="5716587"/>
          </a:xfrm>
        </p:grpSpPr>
        <p:sp>
          <p:nvSpPr>
            <p:cNvPr id="4" name="Rectangle 5">
              <a:extLst>
                <a:ext uri="{FF2B5EF4-FFF2-40B4-BE49-F238E27FC236}">
                  <a16:creationId xmlns:a16="http://schemas.microsoft.com/office/drawing/2014/main" id="{6D145313-EBC1-4AE2-94CD-5D92A7F34688}"/>
                </a:ext>
              </a:extLst>
            </p:cNvPr>
            <p:cNvSpPr>
              <a:spLocks noChangeArrowheads="1"/>
            </p:cNvSpPr>
            <p:nvPr/>
          </p:nvSpPr>
          <p:spPr bwMode="auto">
            <a:xfrm>
              <a:off x="3008312" y="981075"/>
              <a:ext cx="569913" cy="427037"/>
            </a:xfrm>
            <a:prstGeom prst="rect">
              <a:avLst/>
            </a:pr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p>
          </p:txBody>
        </p:sp>
        <p:sp>
          <p:nvSpPr>
            <p:cNvPr id="5" name="Rectangle 6">
              <a:extLst>
                <a:ext uri="{FF2B5EF4-FFF2-40B4-BE49-F238E27FC236}">
                  <a16:creationId xmlns:a16="http://schemas.microsoft.com/office/drawing/2014/main" id="{E6E57E96-C915-45CC-B99D-B522D8DB50F0}"/>
                </a:ext>
              </a:extLst>
            </p:cNvPr>
            <p:cNvSpPr>
              <a:spLocks noChangeArrowheads="1"/>
            </p:cNvSpPr>
            <p:nvPr/>
          </p:nvSpPr>
          <p:spPr bwMode="auto">
            <a:xfrm>
              <a:off x="3128962" y="1141413"/>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LFRDB</a:t>
              </a:r>
              <a:endParaRPr kumimoji="0" lang="en-US" altLang="en-US" sz="800" b="0" i="0" u="none" strike="noStrike" cap="none" normalizeH="0" baseline="0">
                <a:ln>
                  <a:noFill/>
                </a:ln>
                <a:solidFill>
                  <a:schemeClr val="bg1">
                    <a:lumMod val="95000"/>
                  </a:schemeClr>
                </a:solidFill>
                <a:effectLst/>
              </a:endParaRPr>
            </a:p>
          </p:txBody>
        </p:sp>
        <p:sp>
          <p:nvSpPr>
            <p:cNvPr id="6" name="Freeform 7">
              <a:extLst>
                <a:ext uri="{FF2B5EF4-FFF2-40B4-BE49-F238E27FC236}">
                  <a16:creationId xmlns:a16="http://schemas.microsoft.com/office/drawing/2014/main" id="{6A9236DB-597C-4D5F-93BC-CB06B0CEAA22}"/>
                </a:ext>
              </a:extLst>
            </p:cNvPr>
            <p:cNvSpPr>
              <a:spLocks/>
            </p:cNvSpPr>
            <p:nvPr/>
          </p:nvSpPr>
          <p:spPr bwMode="auto">
            <a:xfrm>
              <a:off x="3767137" y="1008063"/>
              <a:ext cx="755650" cy="379412"/>
            </a:xfrm>
            <a:custGeom>
              <a:avLst/>
              <a:gdLst>
                <a:gd name="T0" fmla="*/ 0 w 476"/>
                <a:gd name="T1" fmla="*/ 119 h 239"/>
                <a:gd name="T2" fmla="*/ 238 w 476"/>
                <a:gd name="T3" fmla="*/ 0 h 239"/>
                <a:gd name="T4" fmla="*/ 476 w 476"/>
                <a:gd name="T5" fmla="*/ 119 h 239"/>
                <a:gd name="T6" fmla="*/ 238 w 476"/>
                <a:gd name="T7" fmla="*/ 239 h 239"/>
                <a:gd name="T8" fmla="*/ 0 w 476"/>
                <a:gd name="T9" fmla="*/ 119 h 239"/>
              </a:gdLst>
              <a:ahLst/>
              <a:cxnLst>
                <a:cxn ang="0">
                  <a:pos x="T0" y="T1"/>
                </a:cxn>
                <a:cxn ang="0">
                  <a:pos x="T2" y="T3"/>
                </a:cxn>
                <a:cxn ang="0">
                  <a:pos x="T4" y="T5"/>
                </a:cxn>
                <a:cxn ang="0">
                  <a:pos x="T6" y="T7"/>
                </a:cxn>
                <a:cxn ang="0">
                  <a:pos x="T8" y="T9"/>
                </a:cxn>
              </a:cxnLst>
              <a:rect l="0" t="0" r="r" b="b"/>
              <a:pathLst>
                <a:path w="476" h="239">
                  <a:moveTo>
                    <a:pt x="0" y="119"/>
                  </a:moveTo>
                  <a:lnTo>
                    <a:pt x="238" y="0"/>
                  </a:lnTo>
                  <a:lnTo>
                    <a:pt x="476" y="119"/>
                  </a:lnTo>
                  <a:lnTo>
                    <a:pt x="238" y="239"/>
                  </a:lnTo>
                  <a:lnTo>
                    <a:pt x="0" y="119"/>
                  </a:lnTo>
                  <a:close/>
                </a:path>
              </a:pathLst>
            </a:cu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p>
          </p:txBody>
        </p:sp>
        <p:sp>
          <p:nvSpPr>
            <p:cNvPr id="7" name="Rectangle 8">
              <a:extLst>
                <a:ext uri="{FF2B5EF4-FFF2-40B4-BE49-F238E27FC236}">
                  <a16:creationId xmlns:a16="http://schemas.microsoft.com/office/drawing/2014/main" id="{D9F4E1DD-5A63-49DA-9C37-05E1549D2264}"/>
                </a:ext>
              </a:extLst>
            </p:cNvPr>
            <p:cNvSpPr>
              <a:spLocks noChangeArrowheads="1"/>
            </p:cNvSpPr>
            <p:nvPr/>
          </p:nvSpPr>
          <p:spPr bwMode="auto">
            <a:xfrm>
              <a:off x="4014787" y="1143000"/>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Query</a:t>
              </a:r>
              <a:endParaRPr kumimoji="0" lang="en-US" altLang="en-US" sz="800" b="0" i="0" u="none" strike="noStrike" cap="none" normalizeH="0" baseline="0">
                <a:ln>
                  <a:noFill/>
                </a:ln>
                <a:solidFill>
                  <a:schemeClr val="bg1">
                    <a:lumMod val="95000"/>
                  </a:schemeClr>
                </a:solidFill>
                <a:effectLst/>
              </a:endParaRPr>
            </a:p>
          </p:txBody>
        </p:sp>
        <p:sp>
          <p:nvSpPr>
            <p:cNvPr id="8" name="Freeform 9">
              <a:extLst>
                <a:ext uri="{FF2B5EF4-FFF2-40B4-BE49-F238E27FC236}">
                  <a16:creationId xmlns:a16="http://schemas.microsoft.com/office/drawing/2014/main" id="{0E86A608-C4E4-4D67-B3EB-EC9E27605D5B}"/>
                </a:ext>
              </a:extLst>
            </p:cNvPr>
            <p:cNvSpPr>
              <a:spLocks/>
            </p:cNvSpPr>
            <p:nvPr/>
          </p:nvSpPr>
          <p:spPr bwMode="auto">
            <a:xfrm>
              <a:off x="3717925" y="3932238"/>
              <a:ext cx="854075" cy="428625"/>
            </a:xfrm>
            <a:custGeom>
              <a:avLst/>
              <a:gdLst>
                <a:gd name="T0" fmla="*/ 0 w 538"/>
                <a:gd name="T1" fmla="*/ 135 h 270"/>
                <a:gd name="T2" fmla="*/ 269 w 538"/>
                <a:gd name="T3" fmla="*/ 0 h 270"/>
                <a:gd name="T4" fmla="*/ 538 w 538"/>
                <a:gd name="T5" fmla="*/ 135 h 270"/>
                <a:gd name="T6" fmla="*/ 269 w 538"/>
                <a:gd name="T7" fmla="*/ 270 h 270"/>
                <a:gd name="T8" fmla="*/ 0 w 538"/>
                <a:gd name="T9" fmla="*/ 135 h 270"/>
              </a:gdLst>
              <a:ahLst/>
              <a:cxnLst>
                <a:cxn ang="0">
                  <a:pos x="T0" y="T1"/>
                </a:cxn>
                <a:cxn ang="0">
                  <a:pos x="T2" y="T3"/>
                </a:cxn>
                <a:cxn ang="0">
                  <a:pos x="T4" y="T5"/>
                </a:cxn>
                <a:cxn ang="0">
                  <a:pos x="T6" y="T7"/>
                </a:cxn>
                <a:cxn ang="0">
                  <a:pos x="T8" y="T9"/>
                </a:cxn>
              </a:cxnLst>
              <a:rect l="0" t="0" r="r" b="b"/>
              <a:pathLst>
                <a:path w="538" h="270">
                  <a:moveTo>
                    <a:pt x="0" y="135"/>
                  </a:moveTo>
                  <a:lnTo>
                    <a:pt x="269" y="0"/>
                  </a:lnTo>
                  <a:lnTo>
                    <a:pt x="538" y="135"/>
                  </a:lnTo>
                  <a:lnTo>
                    <a:pt x="269" y="270"/>
                  </a:lnTo>
                  <a:lnTo>
                    <a:pt x="0" y="135"/>
                  </a:lnTo>
                  <a:close/>
                </a:path>
              </a:pathLst>
            </a:cu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9" name="Rectangle 10">
              <a:extLst>
                <a:ext uri="{FF2B5EF4-FFF2-40B4-BE49-F238E27FC236}">
                  <a16:creationId xmlns:a16="http://schemas.microsoft.com/office/drawing/2014/main" id="{A5B5D89D-071F-4CB7-AF7F-2D5F2F762B6B}"/>
                </a:ext>
              </a:extLst>
            </p:cNvPr>
            <p:cNvSpPr>
              <a:spLocks noChangeArrowheads="1"/>
            </p:cNvSpPr>
            <p:nvPr/>
          </p:nvSpPr>
          <p:spPr bwMode="auto">
            <a:xfrm>
              <a:off x="4014787" y="4094163"/>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Model</a:t>
              </a:r>
              <a:endParaRPr kumimoji="0" lang="en-US" altLang="en-US" sz="800" b="0" i="0" u="none" strike="noStrike" cap="none" normalizeH="0" baseline="0">
                <a:ln>
                  <a:noFill/>
                </a:ln>
                <a:solidFill>
                  <a:schemeClr val="bg1">
                    <a:lumMod val="95000"/>
                  </a:schemeClr>
                </a:solidFill>
                <a:effectLst/>
              </a:endParaRPr>
            </a:p>
          </p:txBody>
        </p:sp>
        <p:sp>
          <p:nvSpPr>
            <p:cNvPr id="10" name="Freeform 11">
              <a:extLst>
                <a:ext uri="{FF2B5EF4-FFF2-40B4-BE49-F238E27FC236}">
                  <a16:creationId xmlns:a16="http://schemas.microsoft.com/office/drawing/2014/main" id="{17BA77EC-9727-436F-BCDF-661B5C4FC19C}"/>
                </a:ext>
              </a:extLst>
            </p:cNvPr>
            <p:cNvSpPr>
              <a:spLocks noEditPoints="1"/>
            </p:cNvSpPr>
            <p:nvPr/>
          </p:nvSpPr>
          <p:spPr bwMode="auto">
            <a:xfrm>
              <a:off x="4097337" y="1382713"/>
              <a:ext cx="95250" cy="200025"/>
            </a:xfrm>
            <a:custGeom>
              <a:avLst/>
              <a:gdLst>
                <a:gd name="T0" fmla="*/ 40 w 60"/>
                <a:gd name="T1" fmla="*/ 0 h 126"/>
                <a:gd name="T2" fmla="*/ 40 w 60"/>
                <a:gd name="T3" fmla="*/ 76 h 126"/>
                <a:gd name="T4" fmla="*/ 20 w 60"/>
                <a:gd name="T5" fmla="*/ 76 h 126"/>
                <a:gd name="T6" fmla="*/ 20 w 60"/>
                <a:gd name="T7" fmla="*/ 0 h 126"/>
                <a:gd name="T8" fmla="*/ 40 w 60"/>
                <a:gd name="T9" fmla="*/ 0 h 126"/>
                <a:gd name="T10" fmla="*/ 60 w 60"/>
                <a:gd name="T11" fmla="*/ 66 h 126"/>
                <a:gd name="T12" fmla="*/ 30 w 60"/>
                <a:gd name="T13" fmla="*/ 126 h 126"/>
                <a:gd name="T14" fmla="*/ 0 w 60"/>
                <a:gd name="T15" fmla="*/ 66 h 126"/>
                <a:gd name="T16" fmla="*/ 60 w 60"/>
                <a:gd name="T17"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6">
                  <a:moveTo>
                    <a:pt x="40" y="0"/>
                  </a:moveTo>
                  <a:lnTo>
                    <a:pt x="40" y="76"/>
                  </a:lnTo>
                  <a:lnTo>
                    <a:pt x="20" y="76"/>
                  </a:lnTo>
                  <a:lnTo>
                    <a:pt x="20" y="0"/>
                  </a:lnTo>
                  <a:lnTo>
                    <a:pt x="40" y="0"/>
                  </a:lnTo>
                  <a:close/>
                  <a:moveTo>
                    <a:pt x="60" y="66"/>
                  </a:moveTo>
                  <a:lnTo>
                    <a:pt x="30" y="126"/>
                  </a:lnTo>
                  <a:lnTo>
                    <a:pt x="0" y="66"/>
                  </a:lnTo>
                  <a:lnTo>
                    <a:pt x="60" y="66"/>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1" name="Oval 12">
              <a:extLst>
                <a:ext uri="{FF2B5EF4-FFF2-40B4-BE49-F238E27FC236}">
                  <a16:creationId xmlns:a16="http://schemas.microsoft.com/office/drawing/2014/main" id="{F4F078EA-7A71-41B3-9411-DC00D1B0D5E3}"/>
                </a:ext>
              </a:extLst>
            </p:cNvPr>
            <p:cNvSpPr>
              <a:spLocks noChangeArrowheads="1"/>
            </p:cNvSpPr>
            <p:nvPr/>
          </p:nvSpPr>
          <p:spPr bwMode="auto">
            <a:xfrm>
              <a:off x="3803650" y="4559300"/>
              <a:ext cx="684213" cy="684212"/>
            </a:xfrm>
            <a:prstGeom prst="ellipse">
              <a:avLst/>
            </a:prstGeom>
            <a:no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12" name="Oval 13">
              <a:extLst>
                <a:ext uri="{FF2B5EF4-FFF2-40B4-BE49-F238E27FC236}">
                  <a16:creationId xmlns:a16="http://schemas.microsoft.com/office/drawing/2014/main" id="{63963A58-E932-4719-83C7-28280FD54AD7}"/>
                </a:ext>
              </a:extLst>
            </p:cNvPr>
            <p:cNvSpPr>
              <a:spLocks noChangeArrowheads="1"/>
            </p:cNvSpPr>
            <p:nvPr/>
          </p:nvSpPr>
          <p:spPr bwMode="auto">
            <a:xfrm>
              <a:off x="3803650" y="4559300"/>
              <a:ext cx="684213" cy="684212"/>
            </a:xfrm>
            <a:prstGeom prst="ellipse">
              <a:avLst/>
            </a:prstGeom>
            <a:noFill/>
            <a:ln w="1428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13" name="Rectangle 14">
              <a:extLst>
                <a:ext uri="{FF2B5EF4-FFF2-40B4-BE49-F238E27FC236}">
                  <a16:creationId xmlns:a16="http://schemas.microsoft.com/office/drawing/2014/main" id="{E1D47C0A-870C-4065-8B5E-6FF024F55A9E}"/>
                </a:ext>
              </a:extLst>
            </p:cNvPr>
            <p:cNvSpPr>
              <a:spLocks noChangeArrowheads="1"/>
            </p:cNvSpPr>
            <p:nvPr/>
          </p:nvSpPr>
          <p:spPr bwMode="auto">
            <a:xfrm>
              <a:off x="3898894" y="4792663"/>
              <a:ext cx="493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EVC/EVH </a:t>
              </a:r>
              <a:endParaRPr kumimoji="0" lang="en-US" altLang="en-US" sz="800" b="0" i="0" u="none" strike="noStrike" cap="none" normalizeH="0" baseline="0">
                <a:ln>
                  <a:noFill/>
                </a:ln>
                <a:solidFill>
                  <a:schemeClr val="bg1">
                    <a:lumMod val="95000"/>
                  </a:schemeClr>
                </a:solidFill>
                <a:effectLst/>
              </a:endParaRPr>
            </a:p>
          </p:txBody>
        </p:sp>
        <p:sp>
          <p:nvSpPr>
            <p:cNvPr id="14" name="Rectangle 15">
              <a:extLst>
                <a:ext uri="{FF2B5EF4-FFF2-40B4-BE49-F238E27FC236}">
                  <a16:creationId xmlns:a16="http://schemas.microsoft.com/office/drawing/2014/main" id="{2F32D4F0-7A7D-46B3-9CDC-18FFDBCA46E6}"/>
                </a:ext>
              </a:extLst>
            </p:cNvPr>
            <p:cNvSpPr>
              <a:spLocks noChangeArrowheads="1"/>
            </p:cNvSpPr>
            <p:nvPr/>
          </p:nvSpPr>
          <p:spPr bwMode="auto">
            <a:xfrm>
              <a:off x="4015913" y="4906963"/>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raster</a:t>
              </a:r>
              <a:endParaRPr kumimoji="0" lang="en-US" altLang="en-US" sz="800" b="0" i="0" u="none" strike="noStrike" cap="none" normalizeH="0" baseline="0">
                <a:ln>
                  <a:noFill/>
                </a:ln>
                <a:solidFill>
                  <a:schemeClr val="bg1">
                    <a:lumMod val="95000"/>
                  </a:schemeClr>
                </a:solidFill>
                <a:effectLst/>
              </a:endParaRPr>
            </a:p>
          </p:txBody>
        </p:sp>
        <p:sp>
          <p:nvSpPr>
            <p:cNvPr id="15" name="Freeform 16">
              <a:extLst>
                <a:ext uri="{FF2B5EF4-FFF2-40B4-BE49-F238E27FC236}">
                  <a16:creationId xmlns:a16="http://schemas.microsoft.com/office/drawing/2014/main" id="{C2CFAF98-573D-41A3-9E12-2C612A4955F4}"/>
                </a:ext>
              </a:extLst>
            </p:cNvPr>
            <p:cNvSpPr>
              <a:spLocks noEditPoints="1"/>
            </p:cNvSpPr>
            <p:nvPr/>
          </p:nvSpPr>
          <p:spPr bwMode="auto">
            <a:xfrm>
              <a:off x="4097337" y="5243513"/>
              <a:ext cx="95250" cy="182880"/>
            </a:xfrm>
            <a:custGeom>
              <a:avLst/>
              <a:gdLst>
                <a:gd name="T0" fmla="*/ 40 w 60"/>
                <a:gd name="T1" fmla="*/ 0 h 125"/>
                <a:gd name="T2" fmla="*/ 40 w 60"/>
                <a:gd name="T3" fmla="*/ 75 h 125"/>
                <a:gd name="T4" fmla="*/ 20 w 60"/>
                <a:gd name="T5" fmla="*/ 75 h 125"/>
                <a:gd name="T6" fmla="*/ 20 w 60"/>
                <a:gd name="T7" fmla="*/ 0 h 125"/>
                <a:gd name="T8" fmla="*/ 40 w 60"/>
                <a:gd name="T9" fmla="*/ 0 h 125"/>
                <a:gd name="T10" fmla="*/ 60 w 60"/>
                <a:gd name="T11" fmla="*/ 65 h 125"/>
                <a:gd name="T12" fmla="*/ 30 w 60"/>
                <a:gd name="T13" fmla="*/ 125 h 125"/>
                <a:gd name="T14" fmla="*/ 0 w 60"/>
                <a:gd name="T15" fmla="*/ 65 h 125"/>
                <a:gd name="T16" fmla="*/ 60 w 60"/>
                <a:gd name="T17" fmla="*/ 6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5">
                  <a:moveTo>
                    <a:pt x="40" y="0"/>
                  </a:moveTo>
                  <a:lnTo>
                    <a:pt x="40" y="75"/>
                  </a:lnTo>
                  <a:lnTo>
                    <a:pt x="20" y="75"/>
                  </a:lnTo>
                  <a:lnTo>
                    <a:pt x="20" y="0"/>
                  </a:lnTo>
                  <a:lnTo>
                    <a:pt x="40" y="0"/>
                  </a:lnTo>
                  <a:close/>
                  <a:moveTo>
                    <a:pt x="60" y="65"/>
                  </a:moveTo>
                  <a:lnTo>
                    <a:pt x="30" y="125"/>
                  </a:lnTo>
                  <a:lnTo>
                    <a:pt x="0" y="65"/>
                  </a:lnTo>
                  <a:lnTo>
                    <a:pt x="60" y="65"/>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16" name="Freeform 17">
              <a:extLst>
                <a:ext uri="{FF2B5EF4-FFF2-40B4-BE49-F238E27FC236}">
                  <a16:creationId xmlns:a16="http://schemas.microsoft.com/office/drawing/2014/main" id="{03EF3541-F6F2-413B-831D-442AAE1A09AF}"/>
                </a:ext>
              </a:extLst>
            </p:cNvPr>
            <p:cNvSpPr>
              <a:spLocks noEditPoints="1"/>
            </p:cNvSpPr>
            <p:nvPr/>
          </p:nvSpPr>
          <p:spPr bwMode="auto">
            <a:xfrm>
              <a:off x="3563937" y="1143000"/>
              <a:ext cx="200025" cy="95250"/>
            </a:xfrm>
            <a:custGeom>
              <a:avLst/>
              <a:gdLst>
                <a:gd name="T0" fmla="*/ 0 w 126"/>
                <a:gd name="T1" fmla="*/ 20 h 60"/>
                <a:gd name="T2" fmla="*/ 76 w 126"/>
                <a:gd name="T3" fmla="*/ 20 h 60"/>
                <a:gd name="T4" fmla="*/ 76 w 126"/>
                <a:gd name="T5" fmla="*/ 40 h 60"/>
                <a:gd name="T6" fmla="*/ 0 w 126"/>
                <a:gd name="T7" fmla="*/ 40 h 60"/>
                <a:gd name="T8" fmla="*/ 0 w 126"/>
                <a:gd name="T9" fmla="*/ 20 h 60"/>
                <a:gd name="T10" fmla="*/ 66 w 126"/>
                <a:gd name="T11" fmla="*/ 0 h 60"/>
                <a:gd name="T12" fmla="*/ 126 w 126"/>
                <a:gd name="T13" fmla="*/ 30 h 60"/>
                <a:gd name="T14" fmla="*/ 66 w 126"/>
                <a:gd name="T15" fmla="*/ 60 h 60"/>
                <a:gd name="T16" fmla="*/ 66 w 126"/>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0">
                  <a:moveTo>
                    <a:pt x="0" y="20"/>
                  </a:moveTo>
                  <a:lnTo>
                    <a:pt x="76" y="20"/>
                  </a:lnTo>
                  <a:lnTo>
                    <a:pt x="76" y="40"/>
                  </a:lnTo>
                  <a:lnTo>
                    <a:pt x="0" y="40"/>
                  </a:lnTo>
                  <a:lnTo>
                    <a:pt x="0" y="20"/>
                  </a:lnTo>
                  <a:close/>
                  <a:moveTo>
                    <a:pt x="66" y="0"/>
                  </a:moveTo>
                  <a:lnTo>
                    <a:pt x="126" y="30"/>
                  </a:lnTo>
                  <a:lnTo>
                    <a:pt x="66" y="60"/>
                  </a:lnTo>
                  <a:lnTo>
                    <a:pt x="66" y="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7" name="Freeform 18">
              <a:extLst>
                <a:ext uri="{FF2B5EF4-FFF2-40B4-BE49-F238E27FC236}">
                  <a16:creationId xmlns:a16="http://schemas.microsoft.com/office/drawing/2014/main" id="{C7F1548A-F693-465F-A5A1-CC87A7934A75}"/>
                </a:ext>
              </a:extLst>
            </p:cNvPr>
            <p:cNvSpPr>
              <a:spLocks/>
            </p:cNvSpPr>
            <p:nvPr/>
          </p:nvSpPr>
          <p:spPr bwMode="auto">
            <a:xfrm>
              <a:off x="3552825" y="2432050"/>
              <a:ext cx="1184275" cy="595312"/>
            </a:xfrm>
            <a:custGeom>
              <a:avLst/>
              <a:gdLst>
                <a:gd name="T0" fmla="*/ 0 w 746"/>
                <a:gd name="T1" fmla="*/ 187 h 375"/>
                <a:gd name="T2" fmla="*/ 373 w 746"/>
                <a:gd name="T3" fmla="*/ 0 h 375"/>
                <a:gd name="T4" fmla="*/ 746 w 746"/>
                <a:gd name="T5" fmla="*/ 187 h 375"/>
                <a:gd name="T6" fmla="*/ 373 w 746"/>
                <a:gd name="T7" fmla="*/ 375 h 375"/>
                <a:gd name="T8" fmla="*/ 0 w 746"/>
                <a:gd name="T9" fmla="*/ 187 h 375"/>
              </a:gdLst>
              <a:ahLst/>
              <a:cxnLst>
                <a:cxn ang="0">
                  <a:pos x="T0" y="T1"/>
                </a:cxn>
                <a:cxn ang="0">
                  <a:pos x="T2" y="T3"/>
                </a:cxn>
                <a:cxn ang="0">
                  <a:pos x="T4" y="T5"/>
                </a:cxn>
                <a:cxn ang="0">
                  <a:pos x="T6" y="T7"/>
                </a:cxn>
                <a:cxn ang="0">
                  <a:pos x="T8" y="T9"/>
                </a:cxn>
              </a:cxnLst>
              <a:rect l="0" t="0" r="r" b="b"/>
              <a:pathLst>
                <a:path w="746" h="375">
                  <a:moveTo>
                    <a:pt x="0" y="187"/>
                  </a:moveTo>
                  <a:lnTo>
                    <a:pt x="373" y="0"/>
                  </a:lnTo>
                  <a:lnTo>
                    <a:pt x="746" y="187"/>
                  </a:lnTo>
                  <a:lnTo>
                    <a:pt x="373" y="375"/>
                  </a:lnTo>
                  <a:lnTo>
                    <a:pt x="0" y="187"/>
                  </a:lnTo>
                  <a:close/>
                </a:path>
              </a:pathLst>
            </a:cu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18" name="Rectangle 17">
              <a:extLst>
                <a:ext uri="{FF2B5EF4-FFF2-40B4-BE49-F238E27FC236}">
                  <a16:creationId xmlns:a16="http://schemas.microsoft.com/office/drawing/2014/main" id="{90D345BA-DCA9-4760-BD66-AAF6EE115502}"/>
                </a:ext>
              </a:extLst>
            </p:cNvPr>
            <p:cNvSpPr>
              <a:spLocks noChangeArrowheads="1"/>
            </p:cNvSpPr>
            <p:nvPr/>
          </p:nvSpPr>
          <p:spPr bwMode="auto">
            <a:xfrm>
              <a:off x="3894092" y="2549525"/>
              <a:ext cx="5017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Data filter, </a:t>
              </a:r>
              <a:endParaRPr kumimoji="0" lang="en-US" altLang="en-US" sz="800" b="0" i="0" u="none" strike="noStrike" cap="none" normalizeH="0" baseline="0">
                <a:ln>
                  <a:noFill/>
                </a:ln>
                <a:solidFill>
                  <a:schemeClr val="bg1">
                    <a:lumMod val="95000"/>
                  </a:schemeClr>
                </a:solidFill>
                <a:effectLst/>
              </a:endParaRPr>
            </a:p>
          </p:txBody>
        </p:sp>
        <p:sp>
          <p:nvSpPr>
            <p:cNvPr id="19" name="Rectangle 18">
              <a:extLst>
                <a:ext uri="{FF2B5EF4-FFF2-40B4-BE49-F238E27FC236}">
                  <a16:creationId xmlns:a16="http://schemas.microsoft.com/office/drawing/2014/main" id="{816E1CC5-C593-479D-AECF-304BA69AAFE8}"/>
                </a:ext>
              </a:extLst>
            </p:cNvPr>
            <p:cNvSpPr>
              <a:spLocks noChangeArrowheads="1"/>
            </p:cNvSpPr>
            <p:nvPr/>
          </p:nvSpPr>
          <p:spPr bwMode="auto">
            <a:xfrm>
              <a:off x="4037561" y="2641600"/>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split </a:t>
              </a:r>
              <a:endParaRPr kumimoji="0" lang="en-US" altLang="en-US" sz="800" b="0" i="0" u="none" strike="noStrike" cap="none" normalizeH="0" baseline="0">
                <a:ln>
                  <a:noFill/>
                </a:ln>
                <a:solidFill>
                  <a:schemeClr val="bg1">
                    <a:lumMod val="95000"/>
                  </a:schemeClr>
                </a:solidFill>
                <a:effectLst/>
              </a:endParaRPr>
            </a:p>
          </p:txBody>
        </p:sp>
        <p:sp>
          <p:nvSpPr>
            <p:cNvPr id="20" name="Rectangle 19">
              <a:extLst>
                <a:ext uri="{FF2B5EF4-FFF2-40B4-BE49-F238E27FC236}">
                  <a16:creationId xmlns:a16="http://schemas.microsoft.com/office/drawing/2014/main" id="{09236BE2-BCB6-4AE8-9820-39BF8C06EE5F}"/>
                </a:ext>
              </a:extLst>
            </p:cNvPr>
            <p:cNvSpPr>
              <a:spLocks noChangeArrowheads="1"/>
            </p:cNvSpPr>
            <p:nvPr/>
          </p:nvSpPr>
          <p:spPr bwMode="auto">
            <a:xfrm>
              <a:off x="3824362" y="2736850"/>
              <a:ext cx="6412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test/train, and </a:t>
              </a:r>
              <a:endParaRPr kumimoji="0" lang="en-US" altLang="en-US" sz="800" b="0" i="0" u="none" strike="noStrike" cap="none" normalizeH="0" baseline="0">
                <a:ln>
                  <a:noFill/>
                </a:ln>
                <a:solidFill>
                  <a:schemeClr val="bg1">
                    <a:lumMod val="95000"/>
                  </a:schemeClr>
                </a:solidFill>
                <a:effectLst/>
              </a:endParaRPr>
            </a:p>
          </p:txBody>
        </p:sp>
        <p:sp>
          <p:nvSpPr>
            <p:cNvPr id="21" name="Rectangle 20">
              <a:extLst>
                <a:ext uri="{FF2B5EF4-FFF2-40B4-BE49-F238E27FC236}">
                  <a16:creationId xmlns:a16="http://schemas.microsoft.com/office/drawing/2014/main" id="{DD79ECF0-7313-4223-B4A8-7946914CF5C3}"/>
                </a:ext>
              </a:extLst>
            </p:cNvPr>
            <p:cNvSpPr>
              <a:spLocks noChangeArrowheads="1"/>
            </p:cNvSpPr>
            <p:nvPr/>
          </p:nvSpPr>
          <p:spPr bwMode="auto">
            <a:xfrm>
              <a:off x="3976647" y="2832100"/>
              <a:ext cx="33663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balance</a:t>
              </a:r>
              <a:endParaRPr kumimoji="0" lang="en-US" altLang="en-US" sz="800" b="0" i="0" u="none" strike="noStrike" cap="none" normalizeH="0" baseline="0">
                <a:ln>
                  <a:noFill/>
                </a:ln>
                <a:solidFill>
                  <a:schemeClr val="bg1">
                    <a:lumMod val="95000"/>
                  </a:schemeClr>
                </a:solidFill>
                <a:effectLst/>
              </a:endParaRPr>
            </a:p>
          </p:txBody>
        </p:sp>
        <p:sp>
          <p:nvSpPr>
            <p:cNvPr id="22" name="Oval 21">
              <a:extLst>
                <a:ext uri="{FF2B5EF4-FFF2-40B4-BE49-F238E27FC236}">
                  <a16:creationId xmlns:a16="http://schemas.microsoft.com/office/drawing/2014/main" id="{325412E6-DFEF-497C-8368-57BD2FCDC1F3}"/>
                </a:ext>
              </a:extLst>
            </p:cNvPr>
            <p:cNvSpPr>
              <a:spLocks noChangeArrowheads="1"/>
            </p:cNvSpPr>
            <p:nvPr/>
          </p:nvSpPr>
          <p:spPr bwMode="auto">
            <a:xfrm>
              <a:off x="3889375" y="3233738"/>
              <a:ext cx="512763" cy="512762"/>
            </a:xfrm>
            <a:prstGeom prst="ellipse">
              <a:avLst/>
            </a:prstGeom>
            <a:noFill/>
            <a:ln w="158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23" name="Rectangle 22">
              <a:extLst>
                <a:ext uri="{FF2B5EF4-FFF2-40B4-BE49-F238E27FC236}">
                  <a16:creationId xmlns:a16="http://schemas.microsoft.com/office/drawing/2014/main" id="{ACC754D7-735F-4EEA-A493-74AC121BB2DA}"/>
                </a:ext>
              </a:extLst>
            </p:cNvPr>
            <p:cNvSpPr>
              <a:spLocks noChangeArrowheads="1"/>
            </p:cNvSpPr>
            <p:nvPr/>
          </p:nvSpPr>
          <p:spPr bwMode="auto">
            <a:xfrm>
              <a:off x="4039156" y="3267075"/>
              <a:ext cx="2132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Test </a:t>
              </a:r>
              <a:endParaRPr kumimoji="0" lang="en-US" altLang="en-US" sz="800" b="0" i="0" u="none" strike="noStrike" cap="none" normalizeH="0" baseline="0">
                <a:ln>
                  <a:noFill/>
                </a:ln>
                <a:solidFill>
                  <a:schemeClr val="bg1">
                    <a:lumMod val="95000"/>
                  </a:schemeClr>
                </a:solidFill>
                <a:effectLst/>
              </a:endParaRPr>
            </a:p>
          </p:txBody>
        </p:sp>
        <p:sp>
          <p:nvSpPr>
            <p:cNvPr id="24" name="Rectangle 23">
              <a:extLst>
                <a:ext uri="{FF2B5EF4-FFF2-40B4-BE49-F238E27FC236}">
                  <a16:creationId xmlns:a16="http://schemas.microsoft.com/office/drawing/2014/main" id="{C837081F-56C7-4680-B8DE-33F146FB6C58}"/>
                </a:ext>
              </a:extLst>
            </p:cNvPr>
            <p:cNvSpPr>
              <a:spLocks noChangeArrowheads="1"/>
            </p:cNvSpPr>
            <p:nvPr/>
          </p:nvSpPr>
          <p:spPr bwMode="auto">
            <a:xfrm>
              <a:off x="4049576" y="3378200"/>
              <a:ext cx="1923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and </a:t>
              </a:r>
              <a:endParaRPr kumimoji="0" lang="en-US" altLang="en-US" sz="800" b="0" i="0" u="none" strike="noStrike" cap="none" normalizeH="0" baseline="0">
                <a:ln>
                  <a:noFill/>
                </a:ln>
                <a:solidFill>
                  <a:schemeClr val="bg1">
                    <a:lumMod val="95000"/>
                  </a:schemeClr>
                </a:solidFill>
                <a:effectLst/>
              </a:endParaRPr>
            </a:p>
          </p:txBody>
        </p:sp>
        <p:sp>
          <p:nvSpPr>
            <p:cNvPr id="25" name="Rectangle 24">
              <a:extLst>
                <a:ext uri="{FF2B5EF4-FFF2-40B4-BE49-F238E27FC236}">
                  <a16:creationId xmlns:a16="http://schemas.microsoft.com/office/drawing/2014/main" id="{CD4A31F4-0D28-4564-A7B2-F6EE614C7F6D}"/>
                </a:ext>
              </a:extLst>
            </p:cNvPr>
            <p:cNvSpPr>
              <a:spLocks noChangeArrowheads="1"/>
            </p:cNvSpPr>
            <p:nvPr/>
          </p:nvSpPr>
          <p:spPr bwMode="auto">
            <a:xfrm>
              <a:off x="4007096" y="3492500"/>
              <a:ext cx="27732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Train </a:t>
              </a:r>
              <a:endParaRPr kumimoji="0" lang="en-US" altLang="en-US" sz="800" b="0" i="0" u="none" strike="noStrike" cap="none" normalizeH="0" baseline="0">
                <a:ln>
                  <a:noFill/>
                </a:ln>
                <a:solidFill>
                  <a:schemeClr val="bg1">
                    <a:lumMod val="95000"/>
                  </a:schemeClr>
                </a:solidFill>
                <a:effectLst/>
              </a:endParaRPr>
            </a:p>
          </p:txBody>
        </p:sp>
        <p:sp>
          <p:nvSpPr>
            <p:cNvPr id="26" name="Rectangle 25">
              <a:extLst>
                <a:ext uri="{FF2B5EF4-FFF2-40B4-BE49-F238E27FC236}">
                  <a16:creationId xmlns:a16="http://schemas.microsoft.com/office/drawing/2014/main" id="{04C2ED26-1FAD-4F5E-A9DB-7892A5FD8522}"/>
                </a:ext>
              </a:extLst>
            </p:cNvPr>
            <p:cNvSpPr>
              <a:spLocks noChangeArrowheads="1"/>
            </p:cNvSpPr>
            <p:nvPr/>
          </p:nvSpPr>
          <p:spPr bwMode="auto">
            <a:xfrm>
              <a:off x="4048774" y="3608388"/>
              <a:ext cx="1939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data</a:t>
              </a:r>
              <a:endParaRPr kumimoji="0" lang="en-US" altLang="en-US" sz="800" b="0" i="0" u="none" strike="noStrike" cap="none" normalizeH="0" baseline="0">
                <a:ln>
                  <a:noFill/>
                </a:ln>
                <a:solidFill>
                  <a:schemeClr val="bg1">
                    <a:lumMod val="95000"/>
                  </a:schemeClr>
                </a:solidFill>
                <a:effectLst/>
              </a:endParaRPr>
            </a:p>
          </p:txBody>
        </p:sp>
        <p:sp>
          <p:nvSpPr>
            <p:cNvPr id="27" name="Rectangle 26">
              <a:extLst>
                <a:ext uri="{FF2B5EF4-FFF2-40B4-BE49-F238E27FC236}">
                  <a16:creationId xmlns:a16="http://schemas.microsoft.com/office/drawing/2014/main" id="{FA93A1DC-665A-49B5-8FC0-845EA6F1B838}"/>
                </a:ext>
              </a:extLst>
            </p:cNvPr>
            <p:cNvSpPr>
              <a:spLocks noChangeArrowheads="1"/>
            </p:cNvSpPr>
            <p:nvPr/>
          </p:nvSpPr>
          <p:spPr bwMode="auto">
            <a:xfrm>
              <a:off x="2628900" y="3440113"/>
              <a:ext cx="969963" cy="484187"/>
            </a:xfrm>
            <a:prstGeom prst="rect">
              <a:avLst/>
            </a:pr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28" name="Rectangle 27">
              <a:extLst>
                <a:ext uri="{FF2B5EF4-FFF2-40B4-BE49-F238E27FC236}">
                  <a16:creationId xmlns:a16="http://schemas.microsoft.com/office/drawing/2014/main" id="{46E7D876-5844-4328-939E-5941CFB830CC}"/>
                </a:ext>
              </a:extLst>
            </p:cNvPr>
            <p:cNvSpPr>
              <a:spLocks noChangeArrowheads="1"/>
            </p:cNvSpPr>
            <p:nvPr/>
          </p:nvSpPr>
          <p:spPr bwMode="auto">
            <a:xfrm>
              <a:off x="2715535" y="3627438"/>
              <a:ext cx="7966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Input Raster Data</a:t>
              </a:r>
              <a:endParaRPr kumimoji="0" lang="en-US" altLang="en-US" sz="800" b="0" i="0" u="none" strike="noStrike" cap="none" normalizeH="0" baseline="0">
                <a:ln>
                  <a:noFill/>
                </a:ln>
                <a:solidFill>
                  <a:schemeClr val="bg1">
                    <a:lumMod val="95000"/>
                  </a:schemeClr>
                </a:solidFill>
                <a:effectLst/>
              </a:endParaRPr>
            </a:p>
          </p:txBody>
        </p:sp>
        <p:sp>
          <p:nvSpPr>
            <p:cNvPr id="29" name="Freeform 31">
              <a:extLst>
                <a:ext uri="{FF2B5EF4-FFF2-40B4-BE49-F238E27FC236}">
                  <a16:creationId xmlns:a16="http://schemas.microsoft.com/office/drawing/2014/main" id="{1CF7ED6F-71A2-473E-87EC-66AA720568E4}"/>
                </a:ext>
              </a:extLst>
            </p:cNvPr>
            <p:cNvSpPr>
              <a:spLocks noEditPoints="1"/>
            </p:cNvSpPr>
            <p:nvPr/>
          </p:nvSpPr>
          <p:spPr bwMode="auto">
            <a:xfrm>
              <a:off x="3581400" y="3916363"/>
              <a:ext cx="127000" cy="230187"/>
            </a:xfrm>
            <a:custGeom>
              <a:avLst/>
              <a:gdLst>
                <a:gd name="T0" fmla="*/ 18 w 80"/>
                <a:gd name="T1" fmla="*/ 0 h 145"/>
                <a:gd name="T2" fmla="*/ 67 w 80"/>
                <a:gd name="T3" fmla="*/ 95 h 145"/>
                <a:gd name="T4" fmla="*/ 49 w 80"/>
                <a:gd name="T5" fmla="*/ 105 h 145"/>
                <a:gd name="T6" fmla="*/ 0 w 80"/>
                <a:gd name="T7" fmla="*/ 9 h 145"/>
                <a:gd name="T8" fmla="*/ 18 w 80"/>
                <a:gd name="T9" fmla="*/ 0 h 145"/>
                <a:gd name="T10" fmla="*/ 80 w 80"/>
                <a:gd name="T11" fmla="*/ 78 h 145"/>
                <a:gd name="T12" fmla="*/ 80 w 80"/>
                <a:gd name="T13" fmla="*/ 145 h 145"/>
                <a:gd name="T14" fmla="*/ 26 w 80"/>
                <a:gd name="T15" fmla="*/ 105 h 145"/>
                <a:gd name="T16" fmla="*/ 80 w 80"/>
                <a:gd name="T17"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5">
                  <a:moveTo>
                    <a:pt x="18" y="0"/>
                  </a:moveTo>
                  <a:lnTo>
                    <a:pt x="67" y="95"/>
                  </a:lnTo>
                  <a:lnTo>
                    <a:pt x="49" y="105"/>
                  </a:lnTo>
                  <a:lnTo>
                    <a:pt x="0" y="9"/>
                  </a:lnTo>
                  <a:lnTo>
                    <a:pt x="18" y="0"/>
                  </a:lnTo>
                  <a:close/>
                  <a:moveTo>
                    <a:pt x="80" y="78"/>
                  </a:moveTo>
                  <a:lnTo>
                    <a:pt x="80" y="145"/>
                  </a:lnTo>
                  <a:lnTo>
                    <a:pt x="26" y="105"/>
                  </a:lnTo>
                  <a:lnTo>
                    <a:pt x="80" y="78"/>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30" name="Freeform 32">
              <a:extLst>
                <a:ext uri="{FF2B5EF4-FFF2-40B4-BE49-F238E27FC236}">
                  <a16:creationId xmlns:a16="http://schemas.microsoft.com/office/drawing/2014/main" id="{394413F9-F1C5-4401-9242-F0D3D46321AE}"/>
                </a:ext>
              </a:extLst>
            </p:cNvPr>
            <p:cNvSpPr>
              <a:spLocks/>
            </p:cNvSpPr>
            <p:nvPr/>
          </p:nvSpPr>
          <p:spPr bwMode="auto">
            <a:xfrm>
              <a:off x="2514600" y="4117975"/>
              <a:ext cx="1198563" cy="569912"/>
            </a:xfrm>
            <a:custGeom>
              <a:avLst/>
              <a:gdLst>
                <a:gd name="T0" fmla="*/ 0 w 755"/>
                <a:gd name="T1" fmla="*/ 179 h 359"/>
                <a:gd name="T2" fmla="*/ 377 w 755"/>
                <a:gd name="T3" fmla="*/ 0 h 359"/>
                <a:gd name="T4" fmla="*/ 755 w 755"/>
                <a:gd name="T5" fmla="*/ 179 h 359"/>
                <a:gd name="T6" fmla="*/ 377 w 755"/>
                <a:gd name="T7" fmla="*/ 359 h 359"/>
                <a:gd name="T8" fmla="*/ 0 w 755"/>
                <a:gd name="T9" fmla="*/ 179 h 359"/>
              </a:gdLst>
              <a:ahLst/>
              <a:cxnLst>
                <a:cxn ang="0">
                  <a:pos x="T0" y="T1"/>
                </a:cxn>
                <a:cxn ang="0">
                  <a:pos x="T2" y="T3"/>
                </a:cxn>
                <a:cxn ang="0">
                  <a:pos x="T4" y="T5"/>
                </a:cxn>
                <a:cxn ang="0">
                  <a:pos x="T6" y="T7"/>
                </a:cxn>
                <a:cxn ang="0">
                  <a:pos x="T8" y="T9"/>
                </a:cxn>
              </a:cxnLst>
              <a:rect l="0" t="0" r="r" b="b"/>
              <a:pathLst>
                <a:path w="755" h="359">
                  <a:moveTo>
                    <a:pt x="0" y="179"/>
                  </a:moveTo>
                  <a:lnTo>
                    <a:pt x="377" y="0"/>
                  </a:lnTo>
                  <a:lnTo>
                    <a:pt x="755" y="179"/>
                  </a:lnTo>
                  <a:lnTo>
                    <a:pt x="377" y="359"/>
                  </a:lnTo>
                  <a:lnTo>
                    <a:pt x="0" y="179"/>
                  </a:lnTo>
                  <a:close/>
                </a:path>
              </a:pathLst>
            </a:custGeom>
            <a:noFill/>
            <a:ln w="14288" cap="flat">
              <a:solidFill>
                <a:srgbClr val="FF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rgbClr val="C108C1"/>
                </a:solidFill>
              </a:endParaRPr>
            </a:p>
          </p:txBody>
        </p:sp>
        <p:sp>
          <p:nvSpPr>
            <p:cNvPr id="31" name="Rectangle 30">
              <a:extLst>
                <a:ext uri="{FF2B5EF4-FFF2-40B4-BE49-F238E27FC236}">
                  <a16:creationId xmlns:a16="http://schemas.microsoft.com/office/drawing/2014/main" id="{A6FF8ECC-5ADF-4121-A09D-CC68EF062F12}"/>
                </a:ext>
              </a:extLst>
            </p:cNvPr>
            <p:cNvSpPr>
              <a:spLocks noChangeArrowheads="1"/>
            </p:cNvSpPr>
            <p:nvPr/>
          </p:nvSpPr>
          <p:spPr bwMode="auto">
            <a:xfrm>
              <a:off x="2801937" y="4311650"/>
              <a:ext cx="62356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Segmentation </a:t>
              </a:r>
              <a:endParaRPr kumimoji="0" lang="en-US" altLang="en-US" sz="800" b="0" i="0" u="none" strike="noStrike" cap="none" normalizeH="0" baseline="0">
                <a:ln>
                  <a:noFill/>
                </a:ln>
                <a:solidFill>
                  <a:srgbClr val="FF00FF"/>
                </a:solidFill>
                <a:effectLst/>
              </a:endParaRPr>
            </a:p>
          </p:txBody>
        </p:sp>
        <p:sp>
          <p:nvSpPr>
            <p:cNvPr id="32" name="Rectangle 31">
              <a:extLst>
                <a:ext uri="{FF2B5EF4-FFF2-40B4-BE49-F238E27FC236}">
                  <a16:creationId xmlns:a16="http://schemas.microsoft.com/office/drawing/2014/main" id="{A4D66FBA-99F0-4ADD-8F1C-80B7A4AE77AF}"/>
                </a:ext>
              </a:extLst>
            </p:cNvPr>
            <p:cNvSpPr>
              <a:spLocks noChangeArrowheads="1"/>
            </p:cNvSpPr>
            <p:nvPr/>
          </p:nvSpPr>
          <p:spPr bwMode="auto">
            <a:xfrm>
              <a:off x="2897316" y="4406900"/>
              <a:ext cx="4328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algorithm</a:t>
              </a:r>
              <a:endParaRPr kumimoji="0" lang="en-US" altLang="en-US" sz="800" b="0" i="0" u="none" strike="noStrike" cap="none" normalizeH="0" baseline="0">
                <a:ln>
                  <a:noFill/>
                </a:ln>
                <a:solidFill>
                  <a:srgbClr val="FF00FF"/>
                </a:solidFill>
                <a:effectLst/>
              </a:endParaRPr>
            </a:p>
          </p:txBody>
        </p:sp>
        <p:sp>
          <p:nvSpPr>
            <p:cNvPr id="33" name="Freeform 35">
              <a:extLst>
                <a:ext uri="{FF2B5EF4-FFF2-40B4-BE49-F238E27FC236}">
                  <a16:creationId xmlns:a16="http://schemas.microsoft.com/office/drawing/2014/main" id="{8FC8B7AB-4BD1-42D2-ABE9-A1945F3B63AA}"/>
                </a:ext>
              </a:extLst>
            </p:cNvPr>
            <p:cNvSpPr>
              <a:spLocks noEditPoints="1"/>
            </p:cNvSpPr>
            <p:nvPr/>
          </p:nvSpPr>
          <p:spPr bwMode="auto">
            <a:xfrm>
              <a:off x="3063875" y="3929063"/>
              <a:ext cx="95250" cy="198437"/>
            </a:xfrm>
            <a:custGeom>
              <a:avLst/>
              <a:gdLst>
                <a:gd name="T0" fmla="*/ 40 w 60"/>
                <a:gd name="T1" fmla="*/ 0 h 125"/>
                <a:gd name="T2" fmla="*/ 40 w 60"/>
                <a:gd name="T3" fmla="*/ 75 h 125"/>
                <a:gd name="T4" fmla="*/ 20 w 60"/>
                <a:gd name="T5" fmla="*/ 75 h 125"/>
                <a:gd name="T6" fmla="*/ 20 w 60"/>
                <a:gd name="T7" fmla="*/ 0 h 125"/>
                <a:gd name="T8" fmla="*/ 40 w 60"/>
                <a:gd name="T9" fmla="*/ 0 h 125"/>
                <a:gd name="T10" fmla="*/ 60 w 60"/>
                <a:gd name="T11" fmla="*/ 65 h 125"/>
                <a:gd name="T12" fmla="*/ 30 w 60"/>
                <a:gd name="T13" fmla="*/ 125 h 125"/>
                <a:gd name="T14" fmla="*/ 0 w 60"/>
                <a:gd name="T15" fmla="*/ 65 h 125"/>
                <a:gd name="T16" fmla="*/ 60 w 60"/>
                <a:gd name="T17" fmla="*/ 6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5">
                  <a:moveTo>
                    <a:pt x="40" y="0"/>
                  </a:moveTo>
                  <a:lnTo>
                    <a:pt x="40" y="75"/>
                  </a:lnTo>
                  <a:lnTo>
                    <a:pt x="20" y="75"/>
                  </a:lnTo>
                  <a:lnTo>
                    <a:pt x="20" y="0"/>
                  </a:lnTo>
                  <a:lnTo>
                    <a:pt x="40" y="0"/>
                  </a:lnTo>
                  <a:close/>
                  <a:moveTo>
                    <a:pt x="60" y="65"/>
                  </a:moveTo>
                  <a:lnTo>
                    <a:pt x="30" y="125"/>
                  </a:lnTo>
                  <a:lnTo>
                    <a:pt x="0" y="65"/>
                  </a:lnTo>
                  <a:lnTo>
                    <a:pt x="60" y="65"/>
                  </a:lnTo>
                  <a:close/>
                </a:path>
              </a:pathLst>
            </a:custGeom>
            <a:solidFill>
              <a:srgbClr val="FF00FF"/>
            </a:solidFill>
            <a:ln w="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34" name="Oval 33">
              <a:extLst>
                <a:ext uri="{FF2B5EF4-FFF2-40B4-BE49-F238E27FC236}">
                  <a16:creationId xmlns:a16="http://schemas.microsoft.com/office/drawing/2014/main" id="{6B42FF7E-F332-40C5-B4B6-17D05434F170}"/>
                </a:ext>
              </a:extLst>
            </p:cNvPr>
            <p:cNvSpPr>
              <a:spLocks noChangeArrowheads="1"/>
            </p:cNvSpPr>
            <p:nvPr/>
          </p:nvSpPr>
          <p:spPr bwMode="auto">
            <a:xfrm>
              <a:off x="2771775" y="4854575"/>
              <a:ext cx="682625" cy="684212"/>
            </a:xfrm>
            <a:prstGeom prst="ellipse">
              <a:avLst/>
            </a:prstGeom>
            <a:noFill/>
            <a:ln w="15875">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rgbClr val="611B8C"/>
                </a:solidFill>
              </a:endParaRPr>
            </a:p>
          </p:txBody>
        </p:sp>
        <p:sp>
          <p:nvSpPr>
            <p:cNvPr id="35" name="Rectangle 34">
              <a:extLst>
                <a:ext uri="{FF2B5EF4-FFF2-40B4-BE49-F238E27FC236}">
                  <a16:creationId xmlns:a16="http://schemas.microsoft.com/office/drawing/2014/main" id="{B5B8DE7A-4F3E-44D3-BE90-43E5D638B097}"/>
                </a:ext>
              </a:extLst>
            </p:cNvPr>
            <p:cNvSpPr>
              <a:spLocks noChangeArrowheads="1"/>
            </p:cNvSpPr>
            <p:nvPr/>
          </p:nvSpPr>
          <p:spPr bwMode="auto">
            <a:xfrm>
              <a:off x="2938462" y="5087938"/>
              <a:ext cx="4007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Segment </a:t>
              </a:r>
              <a:endParaRPr kumimoji="0" lang="en-US" altLang="en-US" sz="800" b="0" i="0" u="none" strike="noStrike" cap="none" normalizeH="0" baseline="0">
                <a:ln>
                  <a:noFill/>
                </a:ln>
                <a:solidFill>
                  <a:srgbClr val="FF00FF"/>
                </a:solidFill>
                <a:effectLst/>
              </a:endParaRPr>
            </a:p>
          </p:txBody>
        </p:sp>
        <p:sp>
          <p:nvSpPr>
            <p:cNvPr id="36" name="Rectangle 35">
              <a:extLst>
                <a:ext uri="{FF2B5EF4-FFF2-40B4-BE49-F238E27FC236}">
                  <a16:creationId xmlns:a16="http://schemas.microsoft.com/office/drawing/2014/main" id="{362C6812-665F-46BA-87B2-4C1D1280ED2C}"/>
                </a:ext>
              </a:extLst>
            </p:cNvPr>
            <p:cNvSpPr>
              <a:spLocks noChangeArrowheads="1"/>
            </p:cNvSpPr>
            <p:nvPr/>
          </p:nvSpPr>
          <p:spPr bwMode="auto">
            <a:xfrm>
              <a:off x="2992437" y="5199063"/>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raster</a:t>
              </a:r>
              <a:endParaRPr kumimoji="0" lang="en-US" altLang="en-US" sz="800" b="0" i="0" u="none" strike="noStrike" cap="none" normalizeH="0" baseline="0">
                <a:ln>
                  <a:noFill/>
                </a:ln>
                <a:solidFill>
                  <a:srgbClr val="FF00FF"/>
                </a:solidFill>
                <a:effectLst/>
              </a:endParaRPr>
            </a:p>
          </p:txBody>
        </p:sp>
        <p:sp>
          <p:nvSpPr>
            <p:cNvPr id="37" name="Freeform 40">
              <a:extLst>
                <a:ext uri="{FF2B5EF4-FFF2-40B4-BE49-F238E27FC236}">
                  <a16:creationId xmlns:a16="http://schemas.microsoft.com/office/drawing/2014/main" id="{AC873740-7BBA-41AD-9ED7-8D7C26CA9BA2}"/>
                </a:ext>
              </a:extLst>
            </p:cNvPr>
            <p:cNvSpPr>
              <a:spLocks/>
            </p:cNvSpPr>
            <p:nvPr/>
          </p:nvSpPr>
          <p:spPr bwMode="auto">
            <a:xfrm>
              <a:off x="3689350" y="5424488"/>
              <a:ext cx="912813" cy="433387"/>
            </a:xfrm>
            <a:custGeom>
              <a:avLst/>
              <a:gdLst>
                <a:gd name="T0" fmla="*/ 0 w 575"/>
                <a:gd name="T1" fmla="*/ 137 h 273"/>
                <a:gd name="T2" fmla="*/ 288 w 575"/>
                <a:gd name="T3" fmla="*/ 0 h 273"/>
                <a:gd name="T4" fmla="*/ 575 w 575"/>
                <a:gd name="T5" fmla="*/ 137 h 273"/>
                <a:gd name="T6" fmla="*/ 288 w 575"/>
                <a:gd name="T7" fmla="*/ 273 h 273"/>
                <a:gd name="T8" fmla="*/ 0 w 575"/>
                <a:gd name="T9" fmla="*/ 137 h 273"/>
              </a:gdLst>
              <a:ahLst/>
              <a:cxnLst>
                <a:cxn ang="0">
                  <a:pos x="T0" y="T1"/>
                </a:cxn>
                <a:cxn ang="0">
                  <a:pos x="T2" y="T3"/>
                </a:cxn>
                <a:cxn ang="0">
                  <a:pos x="T4" y="T5"/>
                </a:cxn>
                <a:cxn ang="0">
                  <a:pos x="T6" y="T7"/>
                </a:cxn>
                <a:cxn ang="0">
                  <a:pos x="T8" y="T9"/>
                </a:cxn>
              </a:cxnLst>
              <a:rect l="0" t="0" r="r" b="b"/>
              <a:pathLst>
                <a:path w="575" h="273">
                  <a:moveTo>
                    <a:pt x="0" y="137"/>
                  </a:moveTo>
                  <a:lnTo>
                    <a:pt x="288" y="0"/>
                  </a:lnTo>
                  <a:lnTo>
                    <a:pt x="575" y="137"/>
                  </a:lnTo>
                  <a:lnTo>
                    <a:pt x="288" y="273"/>
                  </a:lnTo>
                  <a:lnTo>
                    <a:pt x="0" y="137"/>
                  </a:lnTo>
                  <a:close/>
                </a:path>
              </a:pathLst>
            </a:custGeom>
            <a:noFill/>
            <a:ln w="14288" cap="flat">
              <a:solidFill>
                <a:srgbClr val="FF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38" name="Rectangle 37">
              <a:extLst>
                <a:ext uri="{FF2B5EF4-FFF2-40B4-BE49-F238E27FC236}">
                  <a16:creationId xmlns:a16="http://schemas.microsoft.com/office/drawing/2014/main" id="{5827728D-F93A-40D2-8637-A6F7E0D2090C}"/>
                </a:ext>
              </a:extLst>
            </p:cNvPr>
            <p:cNvSpPr>
              <a:spLocks noChangeArrowheads="1"/>
            </p:cNvSpPr>
            <p:nvPr/>
          </p:nvSpPr>
          <p:spPr bwMode="auto">
            <a:xfrm>
              <a:off x="4007898" y="5532438"/>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Mean </a:t>
              </a:r>
              <a:endParaRPr kumimoji="0" lang="en-US" altLang="en-US" sz="800" b="0" i="0" u="none" strike="noStrike" cap="none" normalizeH="0" baseline="0">
                <a:ln>
                  <a:noFill/>
                </a:ln>
                <a:solidFill>
                  <a:srgbClr val="FF00FF"/>
                </a:solidFill>
                <a:effectLst/>
              </a:endParaRPr>
            </a:p>
          </p:txBody>
        </p:sp>
        <p:sp>
          <p:nvSpPr>
            <p:cNvPr id="39" name="Rectangle 38">
              <a:extLst>
                <a:ext uri="{FF2B5EF4-FFF2-40B4-BE49-F238E27FC236}">
                  <a16:creationId xmlns:a16="http://schemas.microsoft.com/office/drawing/2014/main" id="{565815C1-594D-40B5-B928-2A109650DEE2}"/>
                </a:ext>
              </a:extLst>
            </p:cNvPr>
            <p:cNvSpPr>
              <a:spLocks noChangeArrowheads="1"/>
            </p:cNvSpPr>
            <p:nvPr/>
          </p:nvSpPr>
          <p:spPr bwMode="auto">
            <a:xfrm>
              <a:off x="4038355" y="5643563"/>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filter</a:t>
              </a:r>
              <a:endParaRPr kumimoji="0" lang="en-US" altLang="en-US" sz="800" b="0" i="0" u="none" strike="noStrike" cap="none" normalizeH="0" baseline="0">
                <a:ln>
                  <a:noFill/>
                </a:ln>
                <a:solidFill>
                  <a:srgbClr val="FF00FF"/>
                </a:solidFill>
                <a:effectLst/>
              </a:endParaRPr>
            </a:p>
          </p:txBody>
        </p:sp>
        <p:sp>
          <p:nvSpPr>
            <p:cNvPr id="40" name="Freeform 43">
              <a:extLst>
                <a:ext uri="{FF2B5EF4-FFF2-40B4-BE49-F238E27FC236}">
                  <a16:creationId xmlns:a16="http://schemas.microsoft.com/office/drawing/2014/main" id="{74207E09-3D1C-4D84-A37E-C53665E59042}"/>
                </a:ext>
              </a:extLst>
            </p:cNvPr>
            <p:cNvSpPr>
              <a:spLocks noEditPoints="1"/>
            </p:cNvSpPr>
            <p:nvPr/>
          </p:nvSpPr>
          <p:spPr bwMode="auto">
            <a:xfrm>
              <a:off x="4483608" y="6307138"/>
              <a:ext cx="164592" cy="95250"/>
            </a:xfrm>
            <a:custGeom>
              <a:avLst/>
              <a:gdLst>
                <a:gd name="T0" fmla="*/ 0 w 126"/>
                <a:gd name="T1" fmla="*/ 20 h 60"/>
                <a:gd name="T2" fmla="*/ 76 w 126"/>
                <a:gd name="T3" fmla="*/ 20 h 60"/>
                <a:gd name="T4" fmla="*/ 76 w 126"/>
                <a:gd name="T5" fmla="*/ 40 h 60"/>
                <a:gd name="T6" fmla="*/ 0 w 126"/>
                <a:gd name="T7" fmla="*/ 40 h 60"/>
                <a:gd name="T8" fmla="*/ 0 w 126"/>
                <a:gd name="T9" fmla="*/ 20 h 60"/>
                <a:gd name="T10" fmla="*/ 66 w 126"/>
                <a:gd name="T11" fmla="*/ 0 h 60"/>
                <a:gd name="T12" fmla="*/ 126 w 126"/>
                <a:gd name="T13" fmla="*/ 30 h 60"/>
                <a:gd name="T14" fmla="*/ 66 w 126"/>
                <a:gd name="T15" fmla="*/ 60 h 60"/>
                <a:gd name="T16" fmla="*/ 66 w 126"/>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0">
                  <a:moveTo>
                    <a:pt x="0" y="20"/>
                  </a:moveTo>
                  <a:lnTo>
                    <a:pt x="76" y="20"/>
                  </a:lnTo>
                  <a:lnTo>
                    <a:pt x="76" y="40"/>
                  </a:lnTo>
                  <a:lnTo>
                    <a:pt x="0" y="40"/>
                  </a:lnTo>
                  <a:lnTo>
                    <a:pt x="0" y="20"/>
                  </a:lnTo>
                  <a:close/>
                  <a:moveTo>
                    <a:pt x="66" y="0"/>
                  </a:moveTo>
                  <a:lnTo>
                    <a:pt x="126" y="30"/>
                  </a:lnTo>
                  <a:lnTo>
                    <a:pt x="66" y="60"/>
                  </a:lnTo>
                  <a:lnTo>
                    <a:pt x="66" y="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41" name="Oval 40">
              <a:extLst>
                <a:ext uri="{FF2B5EF4-FFF2-40B4-BE49-F238E27FC236}">
                  <a16:creationId xmlns:a16="http://schemas.microsoft.com/office/drawing/2014/main" id="{986B7FDD-07DE-4CD3-8BC7-31006ECAF23C}"/>
                </a:ext>
              </a:extLst>
            </p:cNvPr>
            <p:cNvSpPr>
              <a:spLocks noChangeArrowheads="1"/>
            </p:cNvSpPr>
            <p:nvPr/>
          </p:nvSpPr>
          <p:spPr bwMode="auto">
            <a:xfrm>
              <a:off x="3840169" y="6043613"/>
              <a:ext cx="627063" cy="627062"/>
            </a:xfrm>
            <a:prstGeom prst="ellipse">
              <a:avLst/>
            </a:prstGeom>
            <a:noFill/>
            <a:ln w="15875">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rgbClr val="611B8C"/>
                </a:solidFill>
              </a:endParaRPr>
            </a:p>
          </p:txBody>
        </p:sp>
        <p:sp>
          <p:nvSpPr>
            <p:cNvPr id="42" name="Rectangle 41">
              <a:extLst>
                <a:ext uri="{FF2B5EF4-FFF2-40B4-BE49-F238E27FC236}">
                  <a16:creationId xmlns:a16="http://schemas.microsoft.com/office/drawing/2014/main" id="{E9007734-1038-4B4F-8B46-E11F0F28E278}"/>
                </a:ext>
              </a:extLst>
            </p:cNvPr>
            <p:cNvSpPr>
              <a:spLocks noChangeArrowheads="1"/>
            </p:cNvSpPr>
            <p:nvPr/>
          </p:nvSpPr>
          <p:spPr bwMode="auto">
            <a:xfrm>
              <a:off x="3967752" y="6189663"/>
              <a:ext cx="3718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Filtered </a:t>
              </a:r>
              <a:endParaRPr kumimoji="0" lang="en-US" altLang="en-US" sz="800" b="0" i="0" u="none" strike="noStrike" cap="none" normalizeH="0" baseline="0">
                <a:ln>
                  <a:noFill/>
                </a:ln>
                <a:solidFill>
                  <a:srgbClr val="FF00FF"/>
                </a:solidFill>
                <a:effectLst/>
              </a:endParaRPr>
            </a:p>
          </p:txBody>
        </p:sp>
        <p:sp>
          <p:nvSpPr>
            <p:cNvPr id="43" name="Rectangle 42">
              <a:extLst>
                <a:ext uri="{FF2B5EF4-FFF2-40B4-BE49-F238E27FC236}">
                  <a16:creationId xmlns:a16="http://schemas.microsoft.com/office/drawing/2014/main" id="{F68D5ED3-21D2-4E6C-BDD5-A6CF0B19EF31}"/>
                </a:ext>
              </a:extLst>
            </p:cNvPr>
            <p:cNvSpPr>
              <a:spLocks noChangeArrowheads="1"/>
            </p:cNvSpPr>
            <p:nvPr/>
          </p:nvSpPr>
          <p:spPr bwMode="auto">
            <a:xfrm>
              <a:off x="3906838" y="6316663"/>
              <a:ext cx="493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EVC/EVH </a:t>
              </a:r>
              <a:endParaRPr kumimoji="0" lang="en-US" altLang="en-US" sz="800" b="0" i="0" u="none" strike="noStrike" cap="none" normalizeH="0" baseline="0">
                <a:ln>
                  <a:noFill/>
                </a:ln>
                <a:solidFill>
                  <a:srgbClr val="FF00FF"/>
                </a:solidFill>
                <a:effectLst/>
              </a:endParaRPr>
            </a:p>
          </p:txBody>
        </p:sp>
        <p:sp>
          <p:nvSpPr>
            <p:cNvPr id="44" name="Rectangle 43">
              <a:extLst>
                <a:ext uri="{FF2B5EF4-FFF2-40B4-BE49-F238E27FC236}">
                  <a16:creationId xmlns:a16="http://schemas.microsoft.com/office/drawing/2014/main" id="{6791DD74-49DD-414C-B2B6-51DE4201D245}"/>
                </a:ext>
              </a:extLst>
            </p:cNvPr>
            <p:cNvSpPr>
              <a:spLocks noChangeArrowheads="1"/>
            </p:cNvSpPr>
            <p:nvPr/>
          </p:nvSpPr>
          <p:spPr bwMode="auto">
            <a:xfrm>
              <a:off x="4023857" y="6415088"/>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00FF"/>
                  </a:solidFill>
                  <a:effectLst/>
                  <a:latin typeface="Times New Roman" panose="02020603050405020304" pitchFamily="18" charset="0"/>
                </a:rPr>
                <a:t>raster</a:t>
              </a:r>
              <a:endParaRPr kumimoji="0" lang="en-US" altLang="en-US" sz="800" b="0" i="0" u="none" strike="noStrike" cap="none" normalizeH="0" baseline="0">
                <a:ln>
                  <a:noFill/>
                </a:ln>
                <a:solidFill>
                  <a:srgbClr val="FF00FF"/>
                </a:solidFill>
                <a:effectLst/>
              </a:endParaRPr>
            </a:p>
          </p:txBody>
        </p:sp>
        <p:sp>
          <p:nvSpPr>
            <p:cNvPr id="45" name="Freeform 49">
              <a:extLst>
                <a:ext uri="{FF2B5EF4-FFF2-40B4-BE49-F238E27FC236}">
                  <a16:creationId xmlns:a16="http://schemas.microsoft.com/office/drawing/2014/main" id="{57450B7B-55C8-4D9A-A023-996C817C8F71}"/>
                </a:ext>
              </a:extLst>
            </p:cNvPr>
            <p:cNvSpPr>
              <a:spLocks noEditPoints="1"/>
            </p:cNvSpPr>
            <p:nvPr/>
          </p:nvSpPr>
          <p:spPr bwMode="auto">
            <a:xfrm>
              <a:off x="3330575" y="5435600"/>
              <a:ext cx="358775" cy="204787"/>
            </a:xfrm>
            <a:custGeom>
              <a:avLst/>
              <a:gdLst>
                <a:gd name="T0" fmla="*/ 10 w 226"/>
                <a:gd name="T1" fmla="*/ 0 h 129"/>
                <a:gd name="T2" fmla="*/ 187 w 226"/>
                <a:gd name="T3" fmla="*/ 97 h 129"/>
                <a:gd name="T4" fmla="*/ 177 w 226"/>
                <a:gd name="T5" fmla="*/ 114 h 129"/>
                <a:gd name="T6" fmla="*/ 0 w 226"/>
                <a:gd name="T7" fmla="*/ 18 h 129"/>
                <a:gd name="T8" fmla="*/ 10 w 226"/>
                <a:gd name="T9" fmla="*/ 0 h 129"/>
                <a:gd name="T10" fmla="*/ 187 w 226"/>
                <a:gd name="T11" fmla="*/ 74 h 129"/>
                <a:gd name="T12" fmla="*/ 226 w 226"/>
                <a:gd name="T13" fmla="*/ 129 h 129"/>
                <a:gd name="T14" fmla="*/ 159 w 226"/>
                <a:gd name="T15" fmla="*/ 127 h 129"/>
                <a:gd name="T16" fmla="*/ 187 w 226"/>
                <a:gd name="T17"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9">
                  <a:moveTo>
                    <a:pt x="10" y="0"/>
                  </a:moveTo>
                  <a:lnTo>
                    <a:pt x="187" y="97"/>
                  </a:lnTo>
                  <a:lnTo>
                    <a:pt x="177" y="114"/>
                  </a:lnTo>
                  <a:lnTo>
                    <a:pt x="0" y="18"/>
                  </a:lnTo>
                  <a:lnTo>
                    <a:pt x="10" y="0"/>
                  </a:lnTo>
                  <a:close/>
                  <a:moveTo>
                    <a:pt x="187" y="74"/>
                  </a:moveTo>
                  <a:lnTo>
                    <a:pt x="226" y="129"/>
                  </a:lnTo>
                  <a:lnTo>
                    <a:pt x="159" y="127"/>
                  </a:lnTo>
                  <a:lnTo>
                    <a:pt x="187" y="74"/>
                  </a:lnTo>
                  <a:close/>
                </a:path>
              </a:pathLst>
            </a:custGeom>
            <a:solidFill>
              <a:srgbClr val="FF00FF"/>
            </a:solidFill>
            <a:ln w="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46" name="Oval 45">
              <a:extLst>
                <a:ext uri="{FF2B5EF4-FFF2-40B4-BE49-F238E27FC236}">
                  <a16:creationId xmlns:a16="http://schemas.microsoft.com/office/drawing/2014/main" id="{91257DE9-B9A8-4454-86A0-1A10C81EF3E4}"/>
                </a:ext>
              </a:extLst>
            </p:cNvPr>
            <p:cNvSpPr>
              <a:spLocks noChangeArrowheads="1"/>
            </p:cNvSpPr>
            <p:nvPr/>
          </p:nvSpPr>
          <p:spPr bwMode="auto">
            <a:xfrm>
              <a:off x="3832225" y="1593850"/>
              <a:ext cx="627063" cy="627062"/>
            </a:xfrm>
            <a:prstGeom prst="ellipse">
              <a:avLst/>
            </a:prstGeom>
            <a:no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47" name="Oval 46">
              <a:extLst>
                <a:ext uri="{FF2B5EF4-FFF2-40B4-BE49-F238E27FC236}">
                  <a16:creationId xmlns:a16="http://schemas.microsoft.com/office/drawing/2014/main" id="{7C99D584-A865-413C-8C2D-8E4F4303C8DB}"/>
                </a:ext>
              </a:extLst>
            </p:cNvPr>
            <p:cNvSpPr>
              <a:spLocks noChangeArrowheads="1"/>
            </p:cNvSpPr>
            <p:nvPr/>
          </p:nvSpPr>
          <p:spPr bwMode="auto">
            <a:xfrm>
              <a:off x="3832225" y="1593850"/>
              <a:ext cx="627063" cy="627062"/>
            </a:xfrm>
            <a:prstGeom prst="ellipse">
              <a:avLst/>
            </a:prstGeom>
            <a:noFill/>
            <a:ln w="15875"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48" name="Rectangle 47">
              <a:extLst>
                <a:ext uri="{FF2B5EF4-FFF2-40B4-BE49-F238E27FC236}">
                  <a16:creationId xmlns:a16="http://schemas.microsoft.com/office/drawing/2014/main" id="{BDF8773C-2018-4876-8C69-E0FA775BDF4E}"/>
                </a:ext>
              </a:extLst>
            </p:cNvPr>
            <p:cNvSpPr>
              <a:spLocks noChangeArrowheads="1"/>
            </p:cNvSpPr>
            <p:nvPr/>
          </p:nvSpPr>
          <p:spPr bwMode="auto">
            <a:xfrm>
              <a:off x="3959006" y="1738313"/>
              <a:ext cx="3735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LFRDB </a:t>
              </a:r>
              <a:endParaRPr kumimoji="0" lang="en-US" altLang="en-US" sz="800" b="0" i="0" u="none" strike="noStrike" cap="none" normalizeH="0" baseline="0">
                <a:ln>
                  <a:noFill/>
                </a:ln>
                <a:solidFill>
                  <a:schemeClr val="bg1">
                    <a:lumMod val="95000"/>
                  </a:schemeClr>
                </a:solidFill>
                <a:effectLst/>
              </a:endParaRPr>
            </a:p>
          </p:txBody>
        </p:sp>
        <p:sp>
          <p:nvSpPr>
            <p:cNvPr id="49" name="Rectangle 48">
              <a:extLst>
                <a:ext uri="{FF2B5EF4-FFF2-40B4-BE49-F238E27FC236}">
                  <a16:creationId xmlns:a16="http://schemas.microsoft.com/office/drawing/2014/main" id="{BAE35D2A-575C-47CD-8C0F-9C12E0E4DDB8}"/>
                </a:ext>
              </a:extLst>
            </p:cNvPr>
            <p:cNvSpPr>
              <a:spLocks noChangeArrowheads="1"/>
            </p:cNvSpPr>
            <p:nvPr/>
          </p:nvSpPr>
          <p:spPr bwMode="auto">
            <a:xfrm>
              <a:off x="3943778" y="1854200"/>
              <a:ext cx="4039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and lidar</a:t>
              </a:r>
              <a:endParaRPr kumimoji="0" lang="en-US" altLang="en-US" sz="800" b="0" i="0" u="none" strike="noStrike" cap="none" normalizeH="0" baseline="0">
                <a:ln>
                  <a:noFill/>
                </a:ln>
                <a:solidFill>
                  <a:schemeClr val="bg1">
                    <a:lumMod val="95000"/>
                  </a:schemeClr>
                </a:solidFill>
                <a:effectLst/>
              </a:endParaRPr>
            </a:p>
          </p:txBody>
        </p:sp>
        <p:sp>
          <p:nvSpPr>
            <p:cNvPr id="50" name="Rectangle 49">
              <a:extLst>
                <a:ext uri="{FF2B5EF4-FFF2-40B4-BE49-F238E27FC236}">
                  <a16:creationId xmlns:a16="http://schemas.microsoft.com/office/drawing/2014/main" id="{0629977E-8616-4D46-8554-95F87DAC2DBC}"/>
                </a:ext>
              </a:extLst>
            </p:cNvPr>
            <p:cNvSpPr>
              <a:spLocks noChangeArrowheads="1"/>
            </p:cNvSpPr>
            <p:nvPr/>
          </p:nvSpPr>
          <p:spPr bwMode="auto">
            <a:xfrm>
              <a:off x="4048774" y="1968500"/>
              <a:ext cx="1939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data</a:t>
              </a:r>
              <a:endParaRPr kumimoji="0" lang="en-US" altLang="en-US" sz="800" b="0" i="0" u="none" strike="noStrike" cap="none" normalizeH="0" baseline="0">
                <a:ln>
                  <a:noFill/>
                </a:ln>
                <a:solidFill>
                  <a:schemeClr val="bg1">
                    <a:lumMod val="95000"/>
                  </a:schemeClr>
                </a:solidFill>
                <a:effectLst/>
              </a:endParaRPr>
            </a:p>
          </p:txBody>
        </p:sp>
        <p:sp>
          <p:nvSpPr>
            <p:cNvPr id="51" name="Freeform 55">
              <a:extLst>
                <a:ext uri="{FF2B5EF4-FFF2-40B4-BE49-F238E27FC236}">
                  <a16:creationId xmlns:a16="http://schemas.microsoft.com/office/drawing/2014/main" id="{24BAFF8F-B552-4279-9F16-30207406214D}"/>
                </a:ext>
              </a:extLst>
            </p:cNvPr>
            <p:cNvSpPr>
              <a:spLocks noEditPoints="1"/>
            </p:cNvSpPr>
            <p:nvPr/>
          </p:nvSpPr>
          <p:spPr bwMode="auto">
            <a:xfrm>
              <a:off x="4097337" y="2224088"/>
              <a:ext cx="95250" cy="198437"/>
            </a:xfrm>
            <a:custGeom>
              <a:avLst/>
              <a:gdLst>
                <a:gd name="T0" fmla="*/ 40 w 60"/>
                <a:gd name="T1" fmla="*/ 0 h 125"/>
                <a:gd name="T2" fmla="*/ 40 w 60"/>
                <a:gd name="T3" fmla="*/ 76 h 125"/>
                <a:gd name="T4" fmla="*/ 20 w 60"/>
                <a:gd name="T5" fmla="*/ 76 h 125"/>
                <a:gd name="T6" fmla="*/ 20 w 60"/>
                <a:gd name="T7" fmla="*/ 0 h 125"/>
                <a:gd name="T8" fmla="*/ 40 w 60"/>
                <a:gd name="T9" fmla="*/ 0 h 125"/>
                <a:gd name="T10" fmla="*/ 60 w 60"/>
                <a:gd name="T11" fmla="*/ 66 h 125"/>
                <a:gd name="T12" fmla="*/ 30 w 60"/>
                <a:gd name="T13" fmla="*/ 125 h 125"/>
                <a:gd name="T14" fmla="*/ 0 w 60"/>
                <a:gd name="T15" fmla="*/ 66 h 125"/>
                <a:gd name="T16" fmla="*/ 60 w 60"/>
                <a:gd name="T17" fmla="*/ 6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5">
                  <a:moveTo>
                    <a:pt x="40" y="0"/>
                  </a:moveTo>
                  <a:lnTo>
                    <a:pt x="40" y="76"/>
                  </a:lnTo>
                  <a:lnTo>
                    <a:pt x="20" y="76"/>
                  </a:lnTo>
                  <a:lnTo>
                    <a:pt x="20" y="0"/>
                  </a:lnTo>
                  <a:lnTo>
                    <a:pt x="40" y="0"/>
                  </a:lnTo>
                  <a:close/>
                  <a:moveTo>
                    <a:pt x="60" y="66"/>
                  </a:moveTo>
                  <a:lnTo>
                    <a:pt x="30" y="125"/>
                  </a:lnTo>
                  <a:lnTo>
                    <a:pt x="0" y="66"/>
                  </a:lnTo>
                  <a:lnTo>
                    <a:pt x="60" y="66"/>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52" name="Freeform 56">
              <a:extLst>
                <a:ext uri="{FF2B5EF4-FFF2-40B4-BE49-F238E27FC236}">
                  <a16:creationId xmlns:a16="http://schemas.microsoft.com/office/drawing/2014/main" id="{9E119610-1DC4-4D80-83D6-C3B04BC41987}"/>
                </a:ext>
              </a:extLst>
            </p:cNvPr>
            <p:cNvSpPr>
              <a:spLocks noEditPoints="1"/>
            </p:cNvSpPr>
            <p:nvPr/>
          </p:nvSpPr>
          <p:spPr bwMode="auto">
            <a:xfrm>
              <a:off x="4097337" y="3032125"/>
              <a:ext cx="95250" cy="200025"/>
            </a:xfrm>
            <a:custGeom>
              <a:avLst/>
              <a:gdLst>
                <a:gd name="T0" fmla="*/ 40 w 60"/>
                <a:gd name="T1" fmla="*/ 0 h 126"/>
                <a:gd name="T2" fmla="*/ 40 w 60"/>
                <a:gd name="T3" fmla="*/ 76 h 126"/>
                <a:gd name="T4" fmla="*/ 20 w 60"/>
                <a:gd name="T5" fmla="*/ 76 h 126"/>
                <a:gd name="T6" fmla="*/ 20 w 60"/>
                <a:gd name="T7" fmla="*/ 0 h 126"/>
                <a:gd name="T8" fmla="*/ 40 w 60"/>
                <a:gd name="T9" fmla="*/ 0 h 126"/>
                <a:gd name="T10" fmla="*/ 60 w 60"/>
                <a:gd name="T11" fmla="*/ 66 h 126"/>
                <a:gd name="T12" fmla="*/ 30 w 60"/>
                <a:gd name="T13" fmla="*/ 126 h 126"/>
                <a:gd name="T14" fmla="*/ 0 w 60"/>
                <a:gd name="T15" fmla="*/ 66 h 126"/>
                <a:gd name="T16" fmla="*/ 60 w 60"/>
                <a:gd name="T17"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6">
                  <a:moveTo>
                    <a:pt x="40" y="0"/>
                  </a:moveTo>
                  <a:lnTo>
                    <a:pt x="40" y="76"/>
                  </a:lnTo>
                  <a:lnTo>
                    <a:pt x="20" y="76"/>
                  </a:lnTo>
                  <a:lnTo>
                    <a:pt x="20" y="0"/>
                  </a:lnTo>
                  <a:lnTo>
                    <a:pt x="40" y="0"/>
                  </a:lnTo>
                  <a:close/>
                  <a:moveTo>
                    <a:pt x="60" y="66"/>
                  </a:moveTo>
                  <a:lnTo>
                    <a:pt x="30" y="126"/>
                  </a:lnTo>
                  <a:lnTo>
                    <a:pt x="0" y="66"/>
                  </a:lnTo>
                  <a:lnTo>
                    <a:pt x="60" y="66"/>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53" name="Freeform 57">
              <a:extLst>
                <a:ext uri="{FF2B5EF4-FFF2-40B4-BE49-F238E27FC236}">
                  <a16:creationId xmlns:a16="http://schemas.microsoft.com/office/drawing/2014/main" id="{50CC936B-A146-4237-B6B2-293CC5533681}"/>
                </a:ext>
              </a:extLst>
            </p:cNvPr>
            <p:cNvSpPr>
              <a:spLocks noEditPoints="1"/>
            </p:cNvSpPr>
            <p:nvPr/>
          </p:nvSpPr>
          <p:spPr bwMode="auto">
            <a:xfrm>
              <a:off x="4097337" y="3748088"/>
              <a:ext cx="95250" cy="192024"/>
            </a:xfrm>
            <a:custGeom>
              <a:avLst/>
              <a:gdLst>
                <a:gd name="T0" fmla="*/ 40 w 60"/>
                <a:gd name="T1" fmla="*/ 0 h 126"/>
                <a:gd name="T2" fmla="*/ 40 w 60"/>
                <a:gd name="T3" fmla="*/ 76 h 126"/>
                <a:gd name="T4" fmla="*/ 20 w 60"/>
                <a:gd name="T5" fmla="*/ 76 h 126"/>
                <a:gd name="T6" fmla="*/ 20 w 60"/>
                <a:gd name="T7" fmla="*/ 0 h 126"/>
                <a:gd name="T8" fmla="*/ 40 w 60"/>
                <a:gd name="T9" fmla="*/ 0 h 126"/>
                <a:gd name="T10" fmla="*/ 60 w 60"/>
                <a:gd name="T11" fmla="*/ 66 h 126"/>
                <a:gd name="T12" fmla="*/ 30 w 60"/>
                <a:gd name="T13" fmla="*/ 126 h 126"/>
                <a:gd name="T14" fmla="*/ 0 w 60"/>
                <a:gd name="T15" fmla="*/ 66 h 126"/>
                <a:gd name="T16" fmla="*/ 60 w 60"/>
                <a:gd name="T17"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6">
                  <a:moveTo>
                    <a:pt x="40" y="0"/>
                  </a:moveTo>
                  <a:lnTo>
                    <a:pt x="40" y="76"/>
                  </a:lnTo>
                  <a:lnTo>
                    <a:pt x="20" y="76"/>
                  </a:lnTo>
                  <a:lnTo>
                    <a:pt x="20" y="0"/>
                  </a:lnTo>
                  <a:lnTo>
                    <a:pt x="40" y="0"/>
                  </a:lnTo>
                  <a:close/>
                  <a:moveTo>
                    <a:pt x="60" y="66"/>
                  </a:moveTo>
                  <a:lnTo>
                    <a:pt x="30" y="126"/>
                  </a:lnTo>
                  <a:lnTo>
                    <a:pt x="0" y="66"/>
                  </a:lnTo>
                  <a:lnTo>
                    <a:pt x="60" y="66"/>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54" name="Freeform 58">
              <a:extLst>
                <a:ext uri="{FF2B5EF4-FFF2-40B4-BE49-F238E27FC236}">
                  <a16:creationId xmlns:a16="http://schemas.microsoft.com/office/drawing/2014/main" id="{5DD4BB1F-996B-4CFD-BB95-E160FC9D7B85}"/>
                </a:ext>
              </a:extLst>
            </p:cNvPr>
            <p:cNvSpPr>
              <a:spLocks noEditPoints="1"/>
            </p:cNvSpPr>
            <p:nvPr/>
          </p:nvSpPr>
          <p:spPr bwMode="auto">
            <a:xfrm>
              <a:off x="3063875" y="4664075"/>
              <a:ext cx="95250" cy="200025"/>
            </a:xfrm>
            <a:custGeom>
              <a:avLst/>
              <a:gdLst>
                <a:gd name="T0" fmla="*/ 40 w 60"/>
                <a:gd name="T1" fmla="*/ 0 h 126"/>
                <a:gd name="T2" fmla="*/ 40 w 60"/>
                <a:gd name="T3" fmla="*/ 76 h 126"/>
                <a:gd name="T4" fmla="*/ 20 w 60"/>
                <a:gd name="T5" fmla="*/ 76 h 126"/>
                <a:gd name="T6" fmla="*/ 20 w 60"/>
                <a:gd name="T7" fmla="*/ 0 h 126"/>
                <a:gd name="T8" fmla="*/ 40 w 60"/>
                <a:gd name="T9" fmla="*/ 0 h 126"/>
                <a:gd name="T10" fmla="*/ 60 w 60"/>
                <a:gd name="T11" fmla="*/ 66 h 126"/>
                <a:gd name="T12" fmla="*/ 30 w 60"/>
                <a:gd name="T13" fmla="*/ 126 h 126"/>
                <a:gd name="T14" fmla="*/ 0 w 60"/>
                <a:gd name="T15" fmla="*/ 66 h 126"/>
                <a:gd name="T16" fmla="*/ 60 w 60"/>
                <a:gd name="T17"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6">
                  <a:moveTo>
                    <a:pt x="40" y="0"/>
                  </a:moveTo>
                  <a:lnTo>
                    <a:pt x="40" y="76"/>
                  </a:lnTo>
                  <a:lnTo>
                    <a:pt x="20" y="76"/>
                  </a:lnTo>
                  <a:lnTo>
                    <a:pt x="20" y="0"/>
                  </a:lnTo>
                  <a:lnTo>
                    <a:pt x="40" y="0"/>
                  </a:lnTo>
                  <a:close/>
                  <a:moveTo>
                    <a:pt x="60" y="66"/>
                  </a:moveTo>
                  <a:lnTo>
                    <a:pt x="30" y="126"/>
                  </a:lnTo>
                  <a:lnTo>
                    <a:pt x="0" y="66"/>
                  </a:lnTo>
                  <a:lnTo>
                    <a:pt x="60" y="66"/>
                  </a:lnTo>
                  <a:close/>
                </a:path>
              </a:pathLst>
            </a:custGeom>
            <a:solidFill>
              <a:srgbClr val="FF00FF"/>
            </a:solidFill>
            <a:ln w="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rgbClr val="611B8C"/>
                </a:solidFill>
              </a:endParaRPr>
            </a:p>
          </p:txBody>
        </p:sp>
        <p:sp>
          <p:nvSpPr>
            <p:cNvPr id="55" name="Freeform 59">
              <a:extLst>
                <a:ext uri="{FF2B5EF4-FFF2-40B4-BE49-F238E27FC236}">
                  <a16:creationId xmlns:a16="http://schemas.microsoft.com/office/drawing/2014/main" id="{86BEB521-C23E-4A3F-BD73-D9FACA3F8355}"/>
                </a:ext>
              </a:extLst>
            </p:cNvPr>
            <p:cNvSpPr>
              <a:spLocks noEditPoints="1"/>
            </p:cNvSpPr>
            <p:nvPr/>
          </p:nvSpPr>
          <p:spPr bwMode="auto">
            <a:xfrm>
              <a:off x="4097337" y="4360863"/>
              <a:ext cx="95250" cy="198437"/>
            </a:xfrm>
            <a:custGeom>
              <a:avLst/>
              <a:gdLst>
                <a:gd name="T0" fmla="*/ 40 w 60"/>
                <a:gd name="T1" fmla="*/ 0 h 125"/>
                <a:gd name="T2" fmla="*/ 40 w 60"/>
                <a:gd name="T3" fmla="*/ 75 h 125"/>
                <a:gd name="T4" fmla="*/ 20 w 60"/>
                <a:gd name="T5" fmla="*/ 75 h 125"/>
                <a:gd name="T6" fmla="*/ 20 w 60"/>
                <a:gd name="T7" fmla="*/ 0 h 125"/>
                <a:gd name="T8" fmla="*/ 40 w 60"/>
                <a:gd name="T9" fmla="*/ 0 h 125"/>
                <a:gd name="T10" fmla="*/ 60 w 60"/>
                <a:gd name="T11" fmla="*/ 65 h 125"/>
                <a:gd name="T12" fmla="*/ 30 w 60"/>
                <a:gd name="T13" fmla="*/ 125 h 125"/>
                <a:gd name="T14" fmla="*/ 0 w 60"/>
                <a:gd name="T15" fmla="*/ 65 h 125"/>
                <a:gd name="T16" fmla="*/ 60 w 60"/>
                <a:gd name="T17" fmla="*/ 6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5">
                  <a:moveTo>
                    <a:pt x="40" y="0"/>
                  </a:moveTo>
                  <a:lnTo>
                    <a:pt x="40" y="75"/>
                  </a:lnTo>
                  <a:lnTo>
                    <a:pt x="20" y="75"/>
                  </a:lnTo>
                  <a:lnTo>
                    <a:pt x="20" y="0"/>
                  </a:lnTo>
                  <a:lnTo>
                    <a:pt x="40" y="0"/>
                  </a:lnTo>
                  <a:close/>
                  <a:moveTo>
                    <a:pt x="60" y="65"/>
                  </a:moveTo>
                  <a:lnTo>
                    <a:pt x="30" y="125"/>
                  </a:lnTo>
                  <a:lnTo>
                    <a:pt x="0" y="65"/>
                  </a:lnTo>
                  <a:lnTo>
                    <a:pt x="60" y="65"/>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56" name="Freeform 60">
              <a:extLst>
                <a:ext uri="{FF2B5EF4-FFF2-40B4-BE49-F238E27FC236}">
                  <a16:creationId xmlns:a16="http://schemas.microsoft.com/office/drawing/2014/main" id="{238F83D3-5273-4324-A40B-B833A317F42C}"/>
                </a:ext>
              </a:extLst>
            </p:cNvPr>
            <p:cNvSpPr>
              <a:spLocks noEditPoints="1"/>
            </p:cNvSpPr>
            <p:nvPr/>
          </p:nvSpPr>
          <p:spPr bwMode="auto">
            <a:xfrm>
              <a:off x="4097337" y="5857875"/>
              <a:ext cx="95250" cy="198437"/>
            </a:xfrm>
            <a:custGeom>
              <a:avLst/>
              <a:gdLst>
                <a:gd name="T0" fmla="*/ 40 w 60"/>
                <a:gd name="T1" fmla="*/ 0 h 125"/>
                <a:gd name="T2" fmla="*/ 40 w 60"/>
                <a:gd name="T3" fmla="*/ 76 h 125"/>
                <a:gd name="T4" fmla="*/ 20 w 60"/>
                <a:gd name="T5" fmla="*/ 76 h 125"/>
                <a:gd name="T6" fmla="*/ 20 w 60"/>
                <a:gd name="T7" fmla="*/ 0 h 125"/>
                <a:gd name="T8" fmla="*/ 40 w 60"/>
                <a:gd name="T9" fmla="*/ 0 h 125"/>
                <a:gd name="T10" fmla="*/ 60 w 60"/>
                <a:gd name="T11" fmla="*/ 66 h 125"/>
                <a:gd name="T12" fmla="*/ 30 w 60"/>
                <a:gd name="T13" fmla="*/ 125 h 125"/>
                <a:gd name="T14" fmla="*/ 0 w 60"/>
                <a:gd name="T15" fmla="*/ 66 h 125"/>
                <a:gd name="T16" fmla="*/ 60 w 60"/>
                <a:gd name="T17" fmla="*/ 6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5">
                  <a:moveTo>
                    <a:pt x="40" y="0"/>
                  </a:moveTo>
                  <a:lnTo>
                    <a:pt x="40" y="76"/>
                  </a:lnTo>
                  <a:lnTo>
                    <a:pt x="20" y="76"/>
                  </a:lnTo>
                  <a:lnTo>
                    <a:pt x="20" y="0"/>
                  </a:lnTo>
                  <a:lnTo>
                    <a:pt x="40" y="0"/>
                  </a:lnTo>
                  <a:close/>
                  <a:moveTo>
                    <a:pt x="60" y="66"/>
                  </a:moveTo>
                  <a:lnTo>
                    <a:pt x="30" y="125"/>
                  </a:lnTo>
                  <a:lnTo>
                    <a:pt x="0" y="66"/>
                  </a:lnTo>
                  <a:lnTo>
                    <a:pt x="60" y="66"/>
                  </a:lnTo>
                  <a:close/>
                </a:path>
              </a:pathLst>
            </a:custGeom>
            <a:solidFill>
              <a:srgbClr val="FF00FF"/>
            </a:solidFill>
            <a:ln w="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rgbClr val="611B8C"/>
                </a:solidFill>
              </a:endParaRPr>
            </a:p>
          </p:txBody>
        </p:sp>
        <p:sp>
          <p:nvSpPr>
            <p:cNvPr id="57" name="Freeform 61">
              <a:extLst>
                <a:ext uri="{FF2B5EF4-FFF2-40B4-BE49-F238E27FC236}">
                  <a16:creationId xmlns:a16="http://schemas.microsoft.com/office/drawing/2014/main" id="{59297256-C6FD-4761-BC8F-405BBA34625C}"/>
                </a:ext>
              </a:extLst>
            </p:cNvPr>
            <p:cNvSpPr>
              <a:spLocks/>
            </p:cNvSpPr>
            <p:nvPr/>
          </p:nvSpPr>
          <p:spPr bwMode="auto">
            <a:xfrm>
              <a:off x="4659312" y="6113463"/>
              <a:ext cx="968375" cy="484187"/>
            </a:xfrm>
            <a:custGeom>
              <a:avLst/>
              <a:gdLst>
                <a:gd name="T0" fmla="*/ 0 w 610"/>
                <a:gd name="T1" fmla="*/ 153 h 305"/>
                <a:gd name="T2" fmla="*/ 305 w 610"/>
                <a:gd name="T3" fmla="*/ 0 h 305"/>
                <a:gd name="T4" fmla="*/ 610 w 610"/>
                <a:gd name="T5" fmla="*/ 153 h 305"/>
                <a:gd name="T6" fmla="*/ 305 w 610"/>
                <a:gd name="T7" fmla="*/ 305 h 305"/>
                <a:gd name="T8" fmla="*/ 0 w 610"/>
                <a:gd name="T9" fmla="*/ 153 h 305"/>
              </a:gdLst>
              <a:ahLst/>
              <a:cxnLst>
                <a:cxn ang="0">
                  <a:pos x="T0" y="T1"/>
                </a:cxn>
                <a:cxn ang="0">
                  <a:pos x="T2" y="T3"/>
                </a:cxn>
                <a:cxn ang="0">
                  <a:pos x="T4" y="T5"/>
                </a:cxn>
                <a:cxn ang="0">
                  <a:pos x="T6" y="T7"/>
                </a:cxn>
                <a:cxn ang="0">
                  <a:pos x="T8" y="T9"/>
                </a:cxn>
              </a:cxnLst>
              <a:rect l="0" t="0" r="r" b="b"/>
              <a:pathLst>
                <a:path w="610" h="305">
                  <a:moveTo>
                    <a:pt x="0" y="153"/>
                  </a:moveTo>
                  <a:lnTo>
                    <a:pt x="305" y="0"/>
                  </a:lnTo>
                  <a:lnTo>
                    <a:pt x="610" y="153"/>
                  </a:lnTo>
                  <a:lnTo>
                    <a:pt x="305" y="305"/>
                  </a:lnTo>
                  <a:lnTo>
                    <a:pt x="0" y="153"/>
                  </a:lnTo>
                  <a:close/>
                </a:path>
              </a:pathLst>
            </a:custGeom>
            <a:noFill/>
            <a:ln w="14288"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58" name="Rectangle 57">
              <a:extLst>
                <a:ext uri="{FF2B5EF4-FFF2-40B4-BE49-F238E27FC236}">
                  <a16:creationId xmlns:a16="http://schemas.microsoft.com/office/drawing/2014/main" id="{8C28FCBC-9A40-4A29-9829-3A553D109DFE}"/>
                </a:ext>
              </a:extLst>
            </p:cNvPr>
            <p:cNvSpPr>
              <a:spLocks noChangeArrowheads="1"/>
            </p:cNvSpPr>
            <p:nvPr/>
          </p:nvSpPr>
          <p:spPr bwMode="auto">
            <a:xfrm>
              <a:off x="4999180" y="6248400"/>
              <a:ext cx="28052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Error </a:t>
              </a:r>
              <a:endParaRPr kumimoji="0" lang="en-US" altLang="en-US" sz="800" b="0" i="0" u="none" strike="noStrike" cap="none" normalizeH="0" baseline="0">
                <a:ln>
                  <a:noFill/>
                </a:ln>
                <a:solidFill>
                  <a:schemeClr val="bg1">
                    <a:lumMod val="95000"/>
                  </a:schemeClr>
                </a:solidFill>
                <a:effectLst/>
              </a:endParaRPr>
            </a:p>
          </p:txBody>
        </p:sp>
        <p:sp>
          <p:nvSpPr>
            <p:cNvPr id="59" name="Rectangle 58">
              <a:extLst>
                <a:ext uri="{FF2B5EF4-FFF2-40B4-BE49-F238E27FC236}">
                  <a16:creationId xmlns:a16="http://schemas.microsoft.com/office/drawing/2014/main" id="{145D805B-E00D-4724-A497-B655F1178618}"/>
                </a:ext>
              </a:extLst>
            </p:cNvPr>
            <p:cNvSpPr>
              <a:spLocks noChangeArrowheads="1"/>
            </p:cNvSpPr>
            <p:nvPr/>
          </p:nvSpPr>
          <p:spPr bwMode="auto">
            <a:xfrm>
              <a:off x="4915042" y="6345238"/>
              <a:ext cx="4776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assessment</a:t>
              </a:r>
              <a:endParaRPr kumimoji="0" lang="en-US" altLang="en-US" sz="800" b="0" i="0" u="none" strike="noStrike" cap="none" normalizeH="0" baseline="0">
                <a:ln>
                  <a:noFill/>
                </a:ln>
                <a:solidFill>
                  <a:schemeClr val="bg1">
                    <a:lumMod val="95000"/>
                  </a:schemeClr>
                </a:solidFill>
                <a:effectLst/>
              </a:endParaRPr>
            </a:p>
          </p:txBody>
        </p:sp>
        <p:sp>
          <p:nvSpPr>
            <p:cNvPr id="60" name="Oval 59">
              <a:extLst>
                <a:ext uri="{FF2B5EF4-FFF2-40B4-BE49-F238E27FC236}">
                  <a16:creationId xmlns:a16="http://schemas.microsoft.com/office/drawing/2014/main" id="{27E97A84-050C-4F11-B620-9B655084D2BF}"/>
                </a:ext>
              </a:extLst>
            </p:cNvPr>
            <p:cNvSpPr>
              <a:spLocks noChangeArrowheads="1"/>
            </p:cNvSpPr>
            <p:nvPr/>
          </p:nvSpPr>
          <p:spPr bwMode="auto">
            <a:xfrm>
              <a:off x="5878756" y="6013450"/>
              <a:ext cx="684213" cy="684212"/>
            </a:xfrm>
            <a:prstGeom prst="ellipse">
              <a:avLst/>
            </a:prstGeom>
            <a:noFill/>
            <a:ln w="158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sp>
          <p:nvSpPr>
            <p:cNvPr id="61" name="Rectangle 60">
              <a:extLst>
                <a:ext uri="{FF2B5EF4-FFF2-40B4-BE49-F238E27FC236}">
                  <a16:creationId xmlns:a16="http://schemas.microsoft.com/office/drawing/2014/main" id="{1D5356E0-20F7-40E9-A350-E50EBBAB78FA}"/>
                </a:ext>
              </a:extLst>
            </p:cNvPr>
            <p:cNvSpPr>
              <a:spLocks noChangeArrowheads="1"/>
            </p:cNvSpPr>
            <p:nvPr/>
          </p:nvSpPr>
          <p:spPr bwMode="auto">
            <a:xfrm>
              <a:off x="6118270" y="6232446"/>
              <a:ext cx="205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lumMod val="95000"/>
                    </a:schemeClr>
                  </a:solidFill>
                  <a:effectLst/>
                  <a:latin typeface="Times New Roman" panose="02020603050405020304" pitchFamily="18" charset="0"/>
                </a:rPr>
                <a:t>Map</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800" b="1">
                  <a:solidFill>
                    <a:schemeClr val="bg1">
                      <a:lumMod val="95000"/>
                    </a:schemeClr>
                  </a:solidFill>
                  <a:latin typeface="Times New Roman" panose="02020603050405020304" pitchFamily="18" charset="0"/>
                </a:rPr>
                <a:t>R</a:t>
              </a:r>
              <a:r>
                <a:rPr lang="en-US" altLang="en-US" sz="800" b="1" baseline="30000">
                  <a:solidFill>
                    <a:schemeClr val="bg1">
                      <a:lumMod val="95000"/>
                    </a:schemeClr>
                  </a:solidFill>
                  <a:latin typeface="Times New Roman" panose="02020603050405020304" pitchFamily="18" charset="0"/>
                </a:rPr>
                <a:t>2</a:t>
              </a:r>
              <a:endParaRPr kumimoji="0" lang="en-US" altLang="en-US" sz="800" b="0" i="0" u="none" strike="noStrike" cap="none" normalizeH="0" baseline="30000">
                <a:ln>
                  <a:noFill/>
                </a:ln>
                <a:solidFill>
                  <a:schemeClr val="bg1">
                    <a:lumMod val="95000"/>
                  </a:schemeClr>
                </a:solidFill>
                <a:effectLst/>
              </a:endParaRPr>
            </a:p>
          </p:txBody>
        </p:sp>
        <p:sp>
          <p:nvSpPr>
            <p:cNvPr id="65" name="Freeform 70">
              <a:extLst>
                <a:ext uri="{FF2B5EF4-FFF2-40B4-BE49-F238E27FC236}">
                  <a16:creationId xmlns:a16="http://schemas.microsoft.com/office/drawing/2014/main" id="{932FBF9E-1AD2-47D1-BBAA-59800308D67C}"/>
                </a:ext>
              </a:extLst>
            </p:cNvPr>
            <p:cNvSpPr>
              <a:spLocks noEditPoints="1"/>
            </p:cNvSpPr>
            <p:nvPr/>
          </p:nvSpPr>
          <p:spPr bwMode="auto">
            <a:xfrm>
              <a:off x="5639879" y="6309234"/>
              <a:ext cx="225425" cy="95250"/>
            </a:xfrm>
            <a:custGeom>
              <a:avLst/>
              <a:gdLst>
                <a:gd name="T0" fmla="*/ 0 w 142"/>
                <a:gd name="T1" fmla="*/ 18 h 60"/>
                <a:gd name="T2" fmla="*/ 93 w 142"/>
                <a:gd name="T3" fmla="*/ 21 h 60"/>
                <a:gd name="T4" fmla="*/ 92 w 142"/>
                <a:gd name="T5" fmla="*/ 41 h 60"/>
                <a:gd name="T6" fmla="*/ 0 w 142"/>
                <a:gd name="T7" fmla="*/ 38 h 60"/>
                <a:gd name="T8" fmla="*/ 0 w 142"/>
                <a:gd name="T9" fmla="*/ 18 h 60"/>
                <a:gd name="T10" fmla="*/ 83 w 142"/>
                <a:gd name="T11" fmla="*/ 0 h 60"/>
                <a:gd name="T12" fmla="*/ 142 w 142"/>
                <a:gd name="T13" fmla="*/ 32 h 60"/>
                <a:gd name="T14" fmla="*/ 82 w 142"/>
                <a:gd name="T15" fmla="*/ 60 h 60"/>
                <a:gd name="T16" fmla="*/ 83 w 14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60">
                  <a:moveTo>
                    <a:pt x="0" y="18"/>
                  </a:moveTo>
                  <a:lnTo>
                    <a:pt x="93" y="21"/>
                  </a:lnTo>
                  <a:lnTo>
                    <a:pt x="92" y="41"/>
                  </a:lnTo>
                  <a:lnTo>
                    <a:pt x="0" y="38"/>
                  </a:lnTo>
                  <a:lnTo>
                    <a:pt x="0" y="18"/>
                  </a:lnTo>
                  <a:close/>
                  <a:moveTo>
                    <a:pt x="83" y="0"/>
                  </a:moveTo>
                  <a:lnTo>
                    <a:pt x="142" y="32"/>
                  </a:lnTo>
                  <a:lnTo>
                    <a:pt x="82" y="60"/>
                  </a:lnTo>
                  <a:lnTo>
                    <a:pt x="83" y="0"/>
                  </a:lnTo>
                  <a:close/>
                </a:path>
              </a:pathLst>
            </a:custGeom>
            <a:solidFill>
              <a:schemeClr val="bg1">
                <a:lumMod val="95000"/>
              </a:schemeClr>
            </a:solidFill>
            <a:ln w="0" cap="flat">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800">
                <a:solidFill>
                  <a:schemeClr val="bg1">
                    <a:lumMod val="95000"/>
                  </a:schemeClr>
                </a:solidFill>
              </a:endParaRPr>
            </a:p>
          </p:txBody>
        </p:sp>
        <p:cxnSp>
          <p:nvCxnSpPr>
            <p:cNvPr id="124" name="Straight Arrow Connector 123">
              <a:extLst>
                <a:ext uri="{FF2B5EF4-FFF2-40B4-BE49-F238E27FC236}">
                  <a16:creationId xmlns:a16="http://schemas.microsoft.com/office/drawing/2014/main" id="{4B2DFED6-17CC-489F-829F-4285ADEF3C7B}"/>
                </a:ext>
              </a:extLst>
            </p:cNvPr>
            <p:cNvCxnSpPr/>
            <p:nvPr/>
          </p:nvCxnSpPr>
          <p:spPr bwMode="auto">
            <a:xfrm rot="10800000" flipH="1">
              <a:off x="2165961" y="2731476"/>
              <a:ext cx="1371600" cy="0"/>
            </a:xfrm>
            <a:prstGeom prst="straightConnector1">
              <a:avLst/>
            </a:prstGeom>
            <a:solidFill>
              <a:schemeClr val="accent1"/>
            </a:solidFill>
            <a:ln w="3810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a:extLst>
                <a:ext uri="{FF2B5EF4-FFF2-40B4-BE49-F238E27FC236}">
                  <a16:creationId xmlns:a16="http://schemas.microsoft.com/office/drawing/2014/main" id="{567BBD48-BC55-4858-8116-6126ADE4E2F5}"/>
                </a:ext>
              </a:extLst>
            </p:cNvPr>
            <p:cNvCxnSpPr/>
            <p:nvPr/>
          </p:nvCxnSpPr>
          <p:spPr bwMode="auto">
            <a:xfrm>
              <a:off x="2184157" y="2729706"/>
              <a:ext cx="0" cy="2514600"/>
            </a:xfrm>
            <a:prstGeom prst="line">
              <a:avLst/>
            </a:prstGeom>
            <a:solidFill>
              <a:schemeClr val="accent1"/>
            </a:solidFill>
            <a:ln w="38100"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a:extLst>
                <a:ext uri="{FF2B5EF4-FFF2-40B4-BE49-F238E27FC236}">
                  <a16:creationId xmlns:a16="http://schemas.microsoft.com/office/drawing/2014/main" id="{223EDC78-85DC-4532-8C9A-B2A050C7B100}"/>
                </a:ext>
              </a:extLst>
            </p:cNvPr>
            <p:cNvCxnSpPr/>
            <p:nvPr/>
          </p:nvCxnSpPr>
          <p:spPr bwMode="auto">
            <a:xfrm>
              <a:off x="2166941" y="5243512"/>
              <a:ext cx="594360" cy="0"/>
            </a:xfrm>
            <a:prstGeom prst="straightConnector1">
              <a:avLst/>
            </a:prstGeom>
            <a:solidFill>
              <a:schemeClr val="accent1"/>
            </a:solidFill>
            <a:ln w="3810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9054EF83-CBE8-41C9-AE92-5B9A308964F2}"/>
                </a:ext>
              </a:extLst>
            </p:cNvPr>
            <p:cNvCxnSpPr/>
            <p:nvPr/>
          </p:nvCxnSpPr>
          <p:spPr bwMode="auto">
            <a:xfrm flipH="1" flipV="1">
              <a:off x="1800230" y="3678725"/>
              <a:ext cx="822960" cy="6962"/>
            </a:xfrm>
            <a:prstGeom prst="straightConnector1">
              <a:avLst/>
            </a:prstGeom>
            <a:solidFill>
              <a:schemeClr val="accent1"/>
            </a:solidFill>
            <a:ln w="3810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8" name="Freeform 32">
              <a:extLst>
                <a:ext uri="{FF2B5EF4-FFF2-40B4-BE49-F238E27FC236}">
                  <a16:creationId xmlns:a16="http://schemas.microsoft.com/office/drawing/2014/main" id="{D49FACAA-5EAD-4FB3-B90F-B66AC247907D}"/>
                </a:ext>
              </a:extLst>
            </p:cNvPr>
            <p:cNvSpPr>
              <a:spLocks/>
            </p:cNvSpPr>
            <p:nvPr/>
          </p:nvSpPr>
          <p:spPr bwMode="auto">
            <a:xfrm>
              <a:off x="599286" y="3390186"/>
              <a:ext cx="1198563" cy="569912"/>
            </a:xfrm>
            <a:custGeom>
              <a:avLst/>
              <a:gdLst>
                <a:gd name="T0" fmla="*/ 0 w 755"/>
                <a:gd name="T1" fmla="*/ 179 h 359"/>
                <a:gd name="T2" fmla="*/ 377 w 755"/>
                <a:gd name="T3" fmla="*/ 0 h 359"/>
                <a:gd name="T4" fmla="*/ 755 w 755"/>
                <a:gd name="T5" fmla="*/ 179 h 359"/>
                <a:gd name="T6" fmla="*/ 377 w 755"/>
                <a:gd name="T7" fmla="*/ 359 h 359"/>
                <a:gd name="T8" fmla="*/ 0 w 755"/>
                <a:gd name="T9" fmla="*/ 179 h 359"/>
              </a:gdLst>
              <a:ahLst/>
              <a:cxnLst>
                <a:cxn ang="0">
                  <a:pos x="T0" y="T1"/>
                </a:cxn>
                <a:cxn ang="0">
                  <a:pos x="T2" y="T3"/>
                </a:cxn>
                <a:cxn ang="0">
                  <a:pos x="T4" y="T5"/>
                </a:cxn>
                <a:cxn ang="0">
                  <a:pos x="T6" y="T7"/>
                </a:cxn>
                <a:cxn ang="0">
                  <a:pos x="T8" y="T9"/>
                </a:cxn>
              </a:cxnLst>
              <a:rect l="0" t="0" r="r" b="b"/>
              <a:pathLst>
                <a:path w="755" h="359">
                  <a:moveTo>
                    <a:pt x="0" y="179"/>
                  </a:moveTo>
                  <a:lnTo>
                    <a:pt x="377" y="0"/>
                  </a:lnTo>
                  <a:lnTo>
                    <a:pt x="755" y="179"/>
                  </a:lnTo>
                  <a:lnTo>
                    <a:pt x="377" y="359"/>
                  </a:lnTo>
                  <a:lnTo>
                    <a:pt x="0" y="179"/>
                  </a:lnTo>
                  <a:close/>
                </a:path>
              </a:pathLst>
            </a:custGeom>
            <a:noFill/>
            <a:ln w="15875" cap="flat">
              <a:solidFill>
                <a:srgbClr val="FF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00">
                <a:solidFill>
                  <a:srgbClr val="C108C1"/>
                </a:solidFill>
              </a:endParaRPr>
            </a:p>
          </p:txBody>
        </p:sp>
        <p:cxnSp>
          <p:nvCxnSpPr>
            <p:cNvPr id="139" name="Straight Arrow Connector 138">
              <a:extLst>
                <a:ext uri="{FF2B5EF4-FFF2-40B4-BE49-F238E27FC236}">
                  <a16:creationId xmlns:a16="http://schemas.microsoft.com/office/drawing/2014/main" id="{65FBF9A1-45F4-456D-BBE1-BD0E2B5EF4DA}"/>
                </a:ext>
              </a:extLst>
            </p:cNvPr>
            <p:cNvCxnSpPr/>
            <p:nvPr/>
          </p:nvCxnSpPr>
          <p:spPr bwMode="auto">
            <a:xfrm flipV="1">
              <a:off x="1202537" y="2734469"/>
              <a:ext cx="960682" cy="660480"/>
            </a:xfrm>
            <a:prstGeom prst="straightConnector1">
              <a:avLst/>
            </a:prstGeom>
            <a:solidFill>
              <a:schemeClr val="accent1"/>
            </a:solidFill>
            <a:ln w="3810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Rectangle 142">
              <a:extLst>
                <a:ext uri="{FF2B5EF4-FFF2-40B4-BE49-F238E27FC236}">
                  <a16:creationId xmlns:a16="http://schemas.microsoft.com/office/drawing/2014/main" id="{EEB0370E-8716-45CA-9A4B-7EF783DE822F}"/>
                </a:ext>
              </a:extLst>
            </p:cNvPr>
            <p:cNvSpPr>
              <a:spLocks noChangeArrowheads="1"/>
            </p:cNvSpPr>
            <p:nvPr/>
          </p:nvSpPr>
          <p:spPr bwMode="auto">
            <a:xfrm>
              <a:off x="925255" y="3613587"/>
              <a:ext cx="5466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800" b="1">
                  <a:solidFill>
                    <a:srgbClr val="FF00FF"/>
                  </a:solidFill>
                  <a:latin typeface="Times New Roman" panose="02020603050405020304" pitchFamily="18" charset="0"/>
                </a:rPr>
                <a:t>Buffer plots</a:t>
              </a:r>
              <a:r>
                <a:rPr kumimoji="0" lang="en-US" altLang="en-US" sz="800" b="1" i="0" u="none" strike="noStrike" cap="none" normalizeH="0" baseline="0">
                  <a:ln>
                    <a:noFill/>
                  </a:ln>
                  <a:solidFill>
                    <a:srgbClr val="FF00FF"/>
                  </a:solidFill>
                  <a:effectLst/>
                  <a:latin typeface="Times New Roman" panose="02020603050405020304" pitchFamily="18" charset="0"/>
                </a:rPr>
                <a:t> </a:t>
              </a:r>
              <a:endParaRPr kumimoji="0" lang="en-US" altLang="en-US" sz="800" b="0" i="0" u="none" strike="noStrike" cap="none" normalizeH="0" baseline="0">
                <a:ln>
                  <a:noFill/>
                </a:ln>
                <a:solidFill>
                  <a:srgbClr val="FF00FF"/>
                </a:solidFill>
                <a:effectLst/>
              </a:endParaRPr>
            </a:p>
          </p:txBody>
        </p:sp>
      </p:grpSp>
      <p:sp>
        <p:nvSpPr>
          <p:cNvPr id="70" name="Content Placeholder 2">
            <a:extLst>
              <a:ext uri="{FF2B5EF4-FFF2-40B4-BE49-F238E27FC236}">
                <a16:creationId xmlns:a16="http://schemas.microsoft.com/office/drawing/2014/main" id="{15567BA8-0721-474A-8C9A-03ADC5314CE0}"/>
              </a:ext>
            </a:extLst>
          </p:cNvPr>
          <p:cNvSpPr txBox="1">
            <a:spLocks/>
          </p:cNvSpPr>
          <p:nvPr/>
        </p:nvSpPr>
        <p:spPr>
          <a:xfrm>
            <a:off x="5410200" y="1591468"/>
            <a:ext cx="3733800" cy="4495800"/>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99"/>
              </a:buClr>
              <a:buNone/>
            </a:pPr>
            <a:r>
              <a:rPr lang="en-US" sz="2400"/>
              <a:t>Previous modeling processes extended:</a:t>
            </a:r>
          </a:p>
          <a:p>
            <a:pPr lvl="1"/>
            <a:r>
              <a:rPr lang="en-US" sz="2000">
                <a:solidFill>
                  <a:schemeClr val="bg1"/>
                </a:solidFill>
              </a:rPr>
              <a:t>Increases modeling efficiencies</a:t>
            </a:r>
          </a:p>
          <a:p>
            <a:pPr lvl="1"/>
            <a:r>
              <a:rPr lang="en-US" sz="2000"/>
              <a:t>Allows LANDFIRE to determine the fit of each model and map</a:t>
            </a:r>
          </a:p>
          <a:p>
            <a:pPr marL="0" indent="0">
              <a:buClr>
                <a:srgbClr val="FFFF99"/>
              </a:buClr>
              <a:buNone/>
            </a:pPr>
            <a:r>
              <a:rPr lang="en-US" sz="2400">
                <a:solidFill>
                  <a:srgbClr val="FF00FF"/>
                </a:solidFill>
              </a:rPr>
              <a:t>New capabilities:</a:t>
            </a:r>
          </a:p>
          <a:p>
            <a:pPr lvl="1"/>
            <a:r>
              <a:rPr lang="en-US" sz="2000">
                <a:solidFill>
                  <a:srgbClr val="FF00FF"/>
                </a:solidFill>
              </a:rPr>
              <a:t>Buffering</a:t>
            </a:r>
          </a:p>
          <a:p>
            <a:pPr lvl="1"/>
            <a:r>
              <a:rPr lang="en-US" sz="2000">
                <a:solidFill>
                  <a:srgbClr val="FF00FF"/>
                </a:solidFill>
              </a:rPr>
              <a:t>Segmentation</a:t>
            </a:r>
          </a:p>
          <a:p>
            <a:pPr lvl="1"/>
            <a:r>
              <a:rPr lang="en-US" sz="2000">
                <a:solidFill>
                  <a:srgbClr val="FF00FF"/>
                </a:solidFill>
              </a:rPr>
              <a:t>Segmentation mean filter</a:t>
            </a:r>
          </a:p>
        </p:txBody>
      </p:sp>
    </p:spTree>
    <p:extLst>
      <p:ext uri="{BB962C8B-B14F-4D97-AF65-F5344CB8AC3E}">
        <p14:creationId xmlns:p14="http://schemas.microsoft.com/office/powerpoint/2010/main" val="40443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DCA4-FC18-400E-993D-F5E8D9812784}"/>
              </a:ext>
            </a:extLst>
          </p:cNvPr>
          <p:cNvSpPr>
            <a:spLocks noGrp="1"/>
          </p:cNvSpPr>
          <p:nvPr>
            <p:ph type="title"/>
          </p:nvPr>
        </p:nvSpPr>
        <p:spPr>
          <a:xfrm>
            <a:off x="381000" y="152400"/>
            <a:ext cx="8305800" cy="1143000"/>
          </a:xfrm>
        </p:spPr>
        <p:txBody>
          <a:bodyPr/>
          <a:lstStyle/>
          <a:p>
            <a:r>
              <a:rPr lang="en-US" dirty="0"/>
              <a:t>Background - Plot Segmentation</a:t>
            </a:r>
          </a:p>
        </p:txBody>
      </p:sp>
      <p:sp>
        <p:nvSpPr>
          <p:cNvPr id="4" name="Content Placeholder 2">
            <a:extLst>
              <a:ext uri="{FF2B5EF4-FFF2-40B4-BE49-F238E27FC236}">
                <a16:creationId xmlns:a16="http://schemas.microsoft.com/office/drawing/2014/main" id="{2258BA04-F9CA-4846-8ACE-8F0DFE7EFCCA}"/>
              </a:ext>
            </a:extLst>
          </p:cNvPr>
          <p:cNvSpPr txBox="1">
            <a:spLocks/>
          </p:cNvSpPr>
          <p:nvPr/>
        </p:nvSpPr>
        <p:spPr>
          <a:xfrm>
            <a:off x="381000" y="1406652"/>
            <a:ext cx="3733800" cy="4495800"/>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FF99"/>
              </a:buClr>
              <a:buFont typeface="Wingdings" panose="05000000000000000000" pitchFamily="2" charset="2"/>
              <a:buChar char="§"/>
            </a:pPr>
            <a:r>
              <a:rPr lang="en-US" err="1">
                <a:solidFill>
                  <a:schemeClr val="bg1"/>
                </a:solidFill>
              </a:rPr>
              <a:t>Felzenszwalb</a:t>
            </a:r>
            <a:r>
              <a:rPr lang="en-US">
                <a:solidFill>
                  <a:schemeClr val="bg1"/>
                </a:solidFill>
              </a:rPr>
              <a:t> and </a:t>
            </a:r>
            <a:r>
              <a:rPr lang="en-US" err="1">
                <a:solidFill>
                  <a:schemeClr val="bg1"/>
                </a:solidFill>
              </a:rPr>
              <a:t>Huttenlocher</a:t>
            </a:r>
            <a:r>
              <a:rPr lang="en-US">
                <a:solidFill>
                  <a:schemeClr val="bg1"/>
                </a:solidFill>
              </a:rPr>
              <a:t> (2004) algorithm</a:t>
            </a:r>
          </a:p>
          <a:p>
            <a:pPr lvl="1">
              <a:buClr>
                <a:srgbClr val="FFFF99"/>
              </a:buClr>
              <a:buFont typeface="Wingdings" panose="05000000000000000000" pitchFamily="2" charset="2"/>
              <a:buChar char="§"/>
            </a:pPr>
            <a:r>
              <a:rPr lang="en-US">
                <a:solidFill>
                  <a:schemeClr val="bg1"/>
                </a:solidFill>
              </a:rPr>
              <a:t>Uses 3+ </a:t>
            </a:r>
            <a:r>
              <a:rPr lang="en-US" err="1"/>
              <a:t>rasters</a:t>
            </a:r>
            <a:endParaRPr lang="en-US">
              <a:solidFill>
                <a:schemeClr val="bg1"/>
              </a:solidFill>
            </a:endParaRPr>
          </a:p>
          <a:p>
            <a:pPr lvl="2">
              <a:buClr>
                <a:srgbClr val="FFFF99"/>
              </a:buClr>
              <a:buFont typeface="Wingdings" panose="05000000000000000000" pitchFamily="2" charset="2"/>
              <a:buChar char="§"/>
            </a:pPr>
            <a:r>
              <a:rPr lang="en-US">
                <a:solidFill>
                  <a:schemeClr val="bg1"/>
                </a:solidFill>
              </a:rPr>
              <a:t>NDVI minimum, maximum, and mean</a:t>
            </a:r>
          </a:p>
          <a:p>
            <a:pPr lvl="1">
              <a:buClr>
                <a:srgbClr val="FFFF99"/>
              </a:buClr>
              <a:buFont typeface="Wingdings" panose="05000000000000000000" pitchFamily="2" charset="2"/>
              <a:buChar char="§"/>
            </a:pPr>
            <a:r>
              <a:rPr lang="en-US">
                <a:solidFill>
                  <a:schemeClr val="bg1"/>
                </a:solidFill>
              </a:rPr>
              <a:t>Examines pixel similarity</a:t>
            </a:r>
          </a:p>
          <a:p>
            <a:pPr lvl="1">
              <a:buClr>
                <a:srgbClr val="FFFF99"/>
              </a:buClr>
              <a:buFont typeface="Wingdings" panose="05000000000000000000" pitchFamily="2" charset="2"/>
              <a:buChar char="§"/>
            </a:pPr>
            <a:r>
              <a:rPr lang="en-US"/>
              <a:t>Minimum N = 1</a:t>
            </a:r>
          </a:p>
          <a:p>
            <a:pPr lvl="1">
              <a:buClr>
                <a:srgbClr val="FFFF99"/>
              </a:buClr>
              <a:buFont typeface="Wingdings" panose="05000000000000000000" pitchFamily="2" charset="2"/>
              <a:buChar char="§"/>
            </a:pPr>
            <a:r>
              <a:rPr lang="en-US"/>
              <a:t>Maximum N = 500</a:t>
            </a:r>
            <a:endParaRPr lang="en-US">
              <a:solidFill>
                <a:schemeClr val="bg1"/>
              </a:solidFill>
            </a:endParaRPr>
          </a:p>
        </p:txBody>
      </p:sp>
      <p:pic>
        <p:nvPicPr>
          <p:cNvPr id="7" name="Picture 6" descr="Map showing plot segmentation.">
            <a:extLst>
              <a:ext uri="{FF2B5EF4-FFF2-40B4-BE49-F238E27FC236}">
                <a16:creationId xmlns:a16="http://schemas.microsoft.com/office/drawing/2014/main" id="{8C101A45-8D85-4E2B-A0FF-99D2C4C93A6A}"/>
              </a:ext>
            </a:extLst>
          </p:cNvPr>
          <p:cNvPicPr preferRelativeResize="0">
            <a:picLocks/>
          </p:cNvPicPr>
          <p:nvPr/>
        </p:nvPicPr>
        <p:blipFill>
          <a:blip r:embed="rId2"/>
          <a:stretch>
            <a:fillRect/>
          </a:stretch>
        </p:blipFill>
        <p:spPr>
          <a:xfrm>
            <a:off x="4267200" y="1213104"/>
            <a:ext cx="4498848" cy="4882896"/>
          </a:xfrm>
          <a:prstGeom prst="rect">
            <a:avLst/>
          </a:prstGeom>
        </p:spPr>
      </p:pic>
      <p:sp>
        <p:nvSpPr>
          <p:cNvPr id="5" name="TextBox 4">
            <a:extLst>
              <a:ext uri="{FF2B5EF4-FFF2-40B4-BE49-F238E27FC236}">
                <a16:creationId xmlns:a16="http://schemas.microsoft.com/office/drawing/2014/main" id="{C1C17C43-D7A6-46BF-8572-15479C958BBD}"/>
              </a:ext>
            </a:extLst>
          </p:cNvPr>
          <p:cNvSpPr txBox="1"/>
          <p:nvPr/>
        </p:nvSpPr>
        <p:spPr>
          <a:xfrm>
            <a:off x="4191000" y="6135469"/>
            <a:ext cx="3962400" cy="646331"/>
          </a:xfrm>
          <a:prstGeom prst="rect">
            <a:avLst/>
          </a:prstGeom>
          <a:noFill/>
        </p:spPr>
        <p:txBody>
          <a:bodyPr wrap="square" rtlCol="0">
            <a:spAutoFit/>
          </a:bodyPr>
          <a:lstStyle/>
          <a:p>
            <a:r>
              <a:rPr lang="en-US" sz="1200" err="1">
                <a:solidFill>
                  <a:schemeClr val="bg1">
                    <a:lumMod val="95000"/>
                  </a:schemeClr>
                </a:solidFill>
              </a:rPr>
              <a:t>Felzenszwalb</a:t>
            </a:r>
            <a:r>
              <a:rPr lang="en-US" sz="1200">
                <a:solidFill>
                  <a:schemeClr val="bg1">
                    <a:lumMod val="95000"/>
                  </a:schemeClr>
                </a:solidFill>
              </a:rPr>
              <a:t>, P.F. and </a:t>
            </a:r>
            <a:r>
              <a:rPr lang="en-US" sz="1200" err="1">
                <a:solidFill>
                  <a:schemeClr val="bg1">
                    <a:lumMod val="95000"/>
                  </a:schemeClr>
                </a:solidFill>
              </a:rPr>
              <a:t>Huttenlocher</a:t>
            </a:r>
            <a:r>
              <a:rPr lang="en-US" sz="1200">
                <a:solidFill>
                  <a:schemeClr val="bg1">
                    <a:lumMod val="95000"/>
                  </a:schemeClr>
                </a:solidFill>
              </a:rPr>
              <a:t>, D.P., 2004. Efficient graph-based image segmentation. </a:t>
            </a:r>
            <a:r>
              <a:rPr lang="en-US" sz="1200" i="1">
                <a:solidFill>
                  <a:schemeClr val="bg1">
                    <a:lumMod val="95000"/>
                  </a:schemeClr>
                </a:solidFill>
              </a:rPr>
              <a:t>International journal of computer vision</a:t>
            </a:r>
            <a:r>
              <a:rPr lang="en-US" sz="1200">
                <a:solidFill>
                  <a:schemeClr val="bg1">
                    <a:lumMod val="95000"/>
                  </a:schemeClr>
                </a:solidFill>
              </a:rPr>
              <a:t>, </a:t>
            </a:r>
            <a:r>
              <a:rPr lang="en-US" sz="1200" i="1">
                <a:solidFill>
                  <a:schemeClr val="bg1">
                    <a:lumMod val="95000"/>
                  </a:schemeClr>
                </a:solidFill>
              </a:rPr>
              <a:t>59</a:t>
            </a:r>
            <a:r>
              <a:rPr lang="en-US" sz="1200">
                <a:solidFill>
                  <a:schemeClr val="bg1">
                    <a:lumMod val="95000"/>
                  </a:schemeClr>
                </a:solidFill>
              </a:rPr>
              <a:t>(2), pp.167-181.</a:t>
            </a:r>
          </a:p>
        </p:txBody>
      </p:sp>
    </p:spTree>
    <p:extLst>
      <p:ext uri="{BB962C8B-B14F-4D97-AF65-F5344CB8AC3E}">
        <p14:creationId xmlns:p14="http://schemas.microsoft.com/office/powerpoint/2010/main" val="47242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DCA4-FC18-400E-993D-F5E8D9812784}"/>
              </a:ext>
            </a:extLst>
          </p:cNvPr>
          <p:cNvSpPr>
            <a:spLocks noGrp="1"/>
          </p:cNvSpPr>
          <p:nvPr>
            <p:ph type="title"/>
          </p:nvPr>
        </p:nvSpPr>
        <p:spPr>
          <a:xfrm>
            <a:off x="381000" y="152400"/>
            <a:ext cx="8305800" cy="1143000"/>
          </a:xfrm>
        </p:spPr>
        <p:txBody>
          <a:bodyPr/>
          <a:lstStyle/>
          <a:p>
            <a:r>
              <a:rPr lang="en-US" dirty="0"/>
              <a:t>Background - Plot Buffering</a:t>
            </a:r>
          </a:p>
        </p:txBody>
      </p:sp>
      <p:sp>
        <p:nvSpPr>
          <p:cNvPr id="5" name="Content Placeholder 2">
            <a:extLst>
              <a:ext uri="{FF2B5EF4-FFF2-40B4-BE49-F238E27FC236}">
                <a16:creationId xmlns:a16="http://schemas.microsoft.com/office/drawing/2014/main" id="{A378F530-A68E-469F-ABB2-110D0D412666}"/>
              </a:ext>
            </a:extLst>
          </p:cNvPr>
          <p:cNvSpPr txBox="1">
            <a:spLocks/>
          </p:cNvSpPr>
          <p:nvPr/>
        </p:nvSpPr>
        <p:spPr>
          <a:xfrm>
            <a:off x="381000" y="1371600"/>
            <a:ext cx="3733800" cy="4495800"/>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FF99"/>
              </a:buClr>
              <a:buFont typeface="Wingdings" panose="05000000000000000000" pitchFamily="2" charset="2"/>
              <a:buChar char="§"/>
            </a:pPr>
            <a:r>
              <a:rPr lang="en-US">
                <a:solidFill>
                  <a:schemeClr val="bg1"/>
                </a:solidFill>
              </a:rPr>
              <a:t>Simple extraction with every touching pixel</a:t>
            </a:r>
          </a:p>
          <a:p>
            <a:pPr>
              <a:buClr>
                <a:srgbClr val="FFFF99"/>
              </a:buClr>
              <a:buFont typeface="Wingdings" panose="05000000000000000000" pitchFamily="2" charset="2"/>
              <a:buChar char="§"/>
            </a:pPr>
            <a:r>
              <a:rPr lang="en-US"/>
              <a:t>Ranged from within 1-10 pixels</a:t>
            </a:r>
          </a:p>
          <a:p>
            <a:pPr>
              <a:buClr>
                <a:srgbClr val="FFFF99"/>
              </a:buClr>
              <a:buFont typeface="Wingdings" panose="05000000000000000000" pitchFamily="2" charset="2"/>
              <a:buChar char="§"/>
            </a:pPr>
            <a:r>
              <a:rPr lang="en-US">
                <a:solidFill>
                  <a:schemeClr val="bg1"/>
                </a:solidFill>
              </a:rPr>
              <a:t>Minimum N = 9</a:t>
            </a:r>
          </a:p>
          <a:p>
            <a:pPr>
              <a:buClr>
                <a:srgbClr val="FFFF99"/>
              </a:buClr>
              <a:buFont typeface="Wingdings" panose="05000000000000000000" pitchFamily="2" charset="2"/>
              <a:buChar char="§"/>
            </a:pPr>
            <a:r>
              <a:rPr lang="en-US"/>
              <a:t>Maximum N = 361</a:t>
            </a:r>
            <a:endParaRPr lang="en-US">
              <a:solidFill>
                <a:schemeClr val="bg1"/>
              </a:solidFill>
            </a:endParaRPr>
          </a:p>
        </p:txBody>
      </p:sp>
      <p:pic>
        <p:nvPicPr>
          <p:cNvPr id="4" name="Picture 3" descr="Map showing plot buffering.">
            <a:extLst>
              <a:ext uri="{FF2B5EF4-FFF2-40B4-BE49-F238E27FC236}">
                <a16:creationId xmlns:a16="http://schemas.microsoft.com/office/drawing/2014/main" id="{52DA1F0C-5467-404D-A6DA-3BFDFA714083}"/>
              </a:ext>
            </a:extLst>
          </p:cNvPr>
          <p:cNvPicPr>
            <a:picLocks noChangeAspect="1"/>
          </p:cNvPicPr>
          <p:nvPr/>
        </p:nvPicPr>
        <p:blipFill>
          <a:blip r:embed="rId2"/>
          <a:stretch>
            <a:fillRect/>
          </a:stretch>
        </p:blipFill>
        <p:spPr>
          <a:xfrm>
            <a:off x="4267200" y="1219200"/>
            <a:ext cx="4495800" cy="4886263"/>
          </a:xfrm>
          <a:prstGeom prst="rect">
            <a:avLst/>
          </a:prstGeom>
        </p:spPr>
      </p:pic>
    </p:spTree>
    <p:extLst>
      <p:ext uri="{BB962C8B-B14F-4D97-AF65-F5344CB8AC3E}">
        <p14:creationId xmlns:p14="http://schemas.microsoft.com/office/powerpoint/2010/main" val="3496770549"/>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C25EB0F5F1B47A147C1069552941B" ma:contentTypeVersion="15" ma:contentTypeDescription="Create a new document." ma:contentTypeScope="" ma:versionID="2a7140de4b9b3d2ef7e3ac3c68ccf293">
  <xsd:schema xmlns:xsd="http://www.w3.org/2001/XMLSchema" xmlns:xs="http://www.w3.org/2001/XMLSchema" xmlns:p="http://schemas.microsoft.com/office/2006/metadata/properties" xmlns:ns2="f7150514-e00d-476b-bcb5-d5550f23b602" xmlns:ns3="b69ed995-7a83-40e1-bc38-91362fbbc812" xmlns:ns4="31062a0d-ede8-4112-b4bb-00a9c1bc8e16" targetNamespace="http://schemas.microsoft.com/office/2006/metadata/properties" ma:root="true" ma:fieldsID="46a2512b1e6b4e11fa355ccb7560df05" ns2:_="" ns3:_="" ns4:_="">
    <xsd:import namespace="f7150514-e00d-476b-bcb5-d5550f23b602"/>
    <xsd:import namespace="b69ed995-7a83-40e1-bc38-91362fbbc812"/>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TaxCatchAll" minOccurs="0"/>
                <xsd:element ref="ns3:lcf76f155ced4ddcb4097134ff3c332f"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50514-e00d-476b-bcb5-d5550f23b6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d995-7a83-40e1-bc38-91362fbbc8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6122e0-9f1a-4db9-8bb1-b9007d9eb88b}" ma:internalName="TaxCatchAll" ma:showField="CatchAllData" ma:web="f7150514-e00d-476b-bcb5-d5550f23b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69ed995-7a83-40e1-bc38-91362fbbc812">
      <Terms xmlns="http://schemas.microsoft.com/office/infopath/2007/PartnerControls"/>
    </lcf76f155ced4ddcb4097134ff3c332f>
    <TaxCatchAll xmlns="31062a0d-ede8-4112-b4bb-00a9c1bc8e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91E80-4BC3-4EF9-8109-A340D332E9BF}">
  <ds:schemaRefs>
    <ds:schemaRef ds:uri="31062a0d-ede8-4112-b4bb-00a9c1bc8e16"/>
    <ds:schemaRef ds:uri="b69ed995-7a83-40e1-bc38-91362fbbc812"/>
    <ds:schemaRef ds:uri="f7150514-e00d-476b-bcb5-d5550f23b6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734A7B-A321-44BE-A9A7-B351DE203348}">
  <ds:schemaRefs>
    <ds:schemaRef ds:uri="http://schemas.microsoft.com/office/2006/documentManagement/types"/>
    <ds:schemaRef ds:uri="http://purl.org/dc/elements/1.1/"/>
    <ds:schemaRef ds:uri="http://schemas.microsoft.com/office/infopath/2007/PartnerControls"/>
    <ds:schemaRef ds:uri="31062a0d-ede8-4112-b4bb-00a9c1bc8e16"/>
    <ds:schemaRef ds:uri="http://schemas.openxmlformats.org/package/2006/metadata/core-properties"/>
    <ds:schemaRef ds:uri="b69ed995-7a83-40e1-bc38-91362fbbc812"/>
    <ds:schemaRef ds:uri="f7150514-e00d-476b-bcb5-d5550f23b602"/>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17BAC68-BAC5-44AD-B66D-1DBAFEAEAC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TotalTime>
  <Words>724</Words>
  <Application>Microsoft Office PowerPoint</Application>
  <PresentationFormat>On-screen Show (4:3)</PresentationFormat>
  <Paragraphs>169</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Segoe UI</vt:lpstr>
      <vt:lpstr>Times New Roman</vt:lpstr>
      <vt:lpstr>Wingdings</vt:lpstr>
      <vt:lpstr>Desktop</vt:lpstr>
      <vt:lpstr>Painting the landscape by number: The use of image segmentation or buffering to improve geospatial vegetation classification 10/25/2022</vt:lpstr>
      <vt:lpstr>Overview</vt:lpstr>
      <vt:lpstr>Why?</vt:lpstr>
      <vt:lpstr>Background – LANDFIRE Reference Database (LFRDB) Plots</vt:lpstr>
      <vt:lpstr>Existing Vegetation Cover (EVC) and Height (EVH)</vt:lpstr>
      <vt:lpstr>Previous Modeling and Mapping Processes</vt:lpstr>
      <vt:lpstr>Modeling and Mapping Process</vt:lpstr>
      <vt:lpstr>Background - Plot Segmentation</vt:lpstr>
      <vt:lpstr>Background - Plot Buffering</vt:lpstr>
      <vt:lpstr>Background-Extraction EVC/EVH</vt:lpstr>
      <vt:lpstr>Background - Machine Learning and Post-Processing</vt:lpstr>
      <vt:lpstr>Results - EVC</vt:lpstr>
      <vt:lpstr>Results - EVH</vt:lpstr>
      <vt:lpstr>Conclusions – EVC and EVH</vt:lpstr>
      <vt:lpstr>Comments/Questions? jpicotte@contractor.usgs.gov</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Template for Slide Presentations</dc:title>
  <dc:subject>Presentation format with USGS Visual Identity</dc:subject>
  <dc:creator>VIScom</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Embrock, Susan (Contractor)</cp:lastModifiedBy>
  <cp:revision>4</cp:revision>
  <cp:lastPrinted>1998-03-23T17:09:44Z</cp:lastPrinted>
  <dcterms:created xsi:type="dcterms:W3CDTF">1998-01-16T15:44:57Z</dcterms:created>
  <dcterms:modified xsi:type="dcterms:W3CDTF">2022-11-17T20:50:08Z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0x01010072FC25EB0F5F1B47A147C1069552941B</vt:lpwstr>
  </property>
  <property fmtid="{D5CDD505-2E9C-101B-9397-08002B2CF9AE}" pid="3" name="MediaServiceImageTags">
    <vt:lpwstr/>
  </property>
  <property fmtid="{D5CDD505-2E9C-101B-9397-08002B2CF9AE}" pid="4" name="_MarkAsFinal">
    <vt:bool>true</vt:bool>
  </property>
</Properties>
</file>